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sldIdLst>
    <p:sldId id="410" r:id="rId2"/>
    <p:sldId id="258" r:id="rId3"/>
    <p:sldId id="415" r:id="rId4"/>
    <p:sldId id="416" r:id="rId5"/>
    <p:sldId id="417" r:id="rId6"/>
    <p:sldId id="418" r:id="rId7"/>
    <p:sldId id="419" r:id="rId8"/>
    <p:sldId id="420" r:id="rId9"/>
    <p:sldId id="421" r:id="rId10"/>
    <p:sldId id="422" r:id="rId11"/>
    <p:sldId id="280" r:id="rId12"/>
    <p:sldId id="281" r:id="rId13"/>
    <p:sldId id="426" r:id="rId14"/>
    <p:sldId id="423" r:id="rId15"/>
    <p:sldId id="424" r:id="rId16"/>
    <p:sldId id="425" r:id="rId17"/>
    <p:sldId id="414" r:id="rId18"/>
    <p:sldId id="282" r:id="rId19"/>
    <p:sldId id="286" r:id="rId20"/>
    <p:sldId id="287" r:id="rId21"/>
    <p:sldId id="289" r:id="rId22"/>
    <p:sldId id="291" r:id="rId23"/>
    <p:sldId id="293" r:id="rId24"/>
    <p:sldId id="296" r:id="rId25"/>
    <p:sldId id="297" r:id="rId26"/>
    <p:sldId id="298" r:id="rId27"/>
    <p:sldId id="299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428" r:id="rId38"/>
    <p:sldId id="310" r:id="rId39"/>
    <p:sldId id="341" r:id="rId40"/>
    <p:sldId id="342" r:id="rId41"/>
    <p:sldId id="343" r:id="rId42"/>
    <p:sldId id="344" r:id="rId43"/>
    <p:sldId id="345" r:id="rId44"/>
    <p:sldId id="346" r:id="rId45"/>
    <p:sldId id="348" r:id="rId46"/>
    <p:sldId id="349" r:id="rId47"/>
    <p:sldId id="350" r:id="rId48"/>
    <p:sldId id="351" r:id="rId49"/>
    <p:sldId id="352" r:id="rId50"/>
    <p:sldId id="353" r:id="rId51"/>
    <p:sldId id="354" r:id="rId52"/>
    <p:sldId id="357" r:id="rId53"/>
    <p:sldId id="358" r:id="rId54"/>
    <p:sldId id="359" r:id="rId55"/>
    <p:sldId id="360" r:id="rId56"/>
    <p:sldId id="361" r:id="rId57"/>
    <p:sldId id="362" r:id="rId58"/>
    <p:sldId id="363" r:id="rId59"/>
    <p:sldId id="364" r:id="rId60"/>
    <p:sldId id="365" r:id="rId61"/>
    <p:sldId id="366" r:id="rId62"/>
    <p:sldId id="367" r:id="rId63"/>
    <p:sldId id="370" r:id="rId64"/>
    <p:sldId id="371" r:id="rId65"/>
    <p:sldId id="372" r:id="rId66"/>
    <p:sldId id="373" r:id="rId67"/>
    <p:sldId id="374" r:id="rId68"/>
    <p:sldId id="375" r:id="rId69"/>
    <p:sldId id="388" r:id="rId70"/>
    <p:sldId id="389" r:id="rId71"/>
    <p:sldId id="390" r:id="rId72"/>
    <p:sldId id="392" r:id="rId73"/>
    <p:sldId id="393" r:id="rId74"/>
    <p:sldId id="394" r:id="rId75"/>
    <p:sldId id="395" r:id="rId76"/>
    <p:sldId id="396" r:id="rId77"/>
    <p:sldId id="397" r:id="rId78"/>
    <p:sldId id="398" r:id="rId79"/>
    <p:sldId id="399" r:id="rId80"/>
    <p:sldId id="400" r:id="rId81"/>
    <p:sldId id="401" r:id="rId82"/>
    <p:sldId id="402" r:id="rId83"/>
    <p:sldId id="403" r:id="rId84"/>
    <p:sldId id="404" r:id="rId85"/>
    <p:sldId id="405" r:id="rId86"/>
    <p:sldId id="408" r:id="rId87"/>
    <p:sldId id="409" r:id="rId88"/>
    <p:sldId id="429" r:id="rId89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30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C13501-2336-4D53-8AC5-586AC5411E01}" type="datetimeFigureOut">
              <a:rPr lang="th-TH" smtClean="0"/>
              <a:t>24/09/62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A90767-7FC2-4AE0-B318-DFF96C18B4C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81344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F988-35A4-451A-AFE7-2434E3E73077}" type="datetimeFigureOut">
              <a:rPr lang="th-TH" smtClean="0"/>
              <a:t>24/09/62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ABE96-3969-4F51-AAB2-9067618E1D3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48677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F988-35A4-451A-AFE7-2434E3E73077}" type="datetimeFigureOut">
              <a:rPr lang="th-TH" smtClean="0"/>
              <a:t>24/09/62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ABE96-3969-4F51-AAB2-9067618E1D3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6338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F988-35A4-451A-AFE7-2434E3E73077}" type="datetimeFigureOut">
              <a:rPr lang="th-TH" smtClean="0"/>
              <a:t>24/09/62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ABE96-3969-4F51-AAB2-9067618E1D3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71649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F988-35A4-451A-AFE7-2434E3E73077}" type="datetimeFigureOut">
              <a:rPr lang="th-TH" smtClean="0"/>
              <a:t>24/09/62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ABE96-3969-4F51-AAB2-9067618E1D3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6704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F988-35A4-451A-AFE7-2434E3E73077}" type="datetimeFigureOut">
              <a:rPr lang="th-TH" smtClean="0"/>
              <a:t>24/09/62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ABE96-3969-4F51-AAB2-9067618E1D3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79902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F988-35A4-451A-AFE7-2434E3E73077}" type="datetimeFigureOut">
              <a:rPr lang="th-TH" smtClean="0"/>
              <a:t>24/09/62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ABE96-3969-4F51-AAB2-9067618E1D3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51402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F988-35A4-451A-AFE7-2434E3E73077}" type="datetimeFigureOut">
              <a:rPr lang="th-TH" smtClean="0"/>
              <a:t>24/09/62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ABE96-3969-4F51-AAB2-9067618E1D3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80437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F988-35A4-451A-AFE7-2434E3E73077}" type="datetimeFigureOut">
              <a:rPr lang="th-TH" smtClean="0"/>
              <a:t>24/09/62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ABE96-3969-4F51-AAB2-9067618E1D3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32470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F988-35A4-451A-AFE7-2434E3E73077}" type="datetimeFigureOut">
              <a:rPr lang="th-TH" smtClean="0"/>
              <a:t>24/09/62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ABE96-3969-4F51-AAB2-9067618E1D3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27779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F988-35A4-451A-AFE7-2434E3E73077}" type="datetimeFigureOut">
              <a:rPr lang="th-TH" smtClean="0"/>
              <a:t>24/09/62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ABE96-3969-4F51-AAB2-9067618E1D3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8452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F988-35A4-451A-AFE7-2434E3E73077}" type="datetimeFigureOut">
              <a:rPr lang="th-TH" smtClean="0"/>
              <a:t>24/09/62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ABE96-3969-4F51-AAB2-9067618E1D3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75592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BF988-35A4-451A-AFE7-2434E3E73077}" type="datetimeFigureOut">
              <a:rPr lang="th-TH" smtClean="0"/>
              <a:t>24/09/62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ABE96-3969-4F51-AAB2-9067618E1D3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27983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hyperlink" Target="mailto:krujob60@hotmail.com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img233.imageshack.us/img233/3760/01sn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633" y="-26843"/>
            <a:ext cx="918527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ม้วนกระดาษแนวตั้ง 3"/>
          <p:cNvSpPr/>
          <p:nvPr/>
        </p:nvSpPr>
        <p:spPr>
          <a:xfrm>
            <a:off x="-252535" y="-66820"/>
            <a:ext cx="9501502" cy="2232248"/>
          </a:xfrm>
          <a:prstGeom prst="verticalScroll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ตัดมุมสี่เหลี่ยมผืนผ้าด้านเดียวกัน 6"/>
          <p:cNvSpPr/>
          <p:nvPr/>
        </p:nvSpPr>
        <p:spPr>
          <a:xfrm>
            <a:off x="104967" y="3456404"/>
            <a:ext cx="9144000" cy="3330127"/>
          </a:xfrm>
          <a:prstGeom prst="snip2Same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TextBox 5"/>
          <p:cNvSpPr txBox="1"/>
          <p:nvPr/>
        </p:nvSpPr>
        <p:spPr>
          <a:xfrm>
            <a:off x="8506" y="4882019"/>
            <a:ext cx="9157199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 smtClean="0">
                <a:solidFill>
                  <a:srgbClr val="3333FF"/>
                </a:solidFill>
                <a:latin typeface="TH K2D July8" pitchFamily="2" charset="-34"/>
                <a:cs typeface="TH K2D July8" pitchFamily="2" charset="-34"/>
              </a:rPr>
              <a:t>ดร.ประจบ   ขวัญมั่น</a:t>
            </a:r>
          </a:p>
          <a:p>
            <a:pPr algn="ctr"/>
            <a:r>
              <a:rPr lang="th-TH" sz="3600" b="1" dirty="0" smtClean="0">
                <a:solidFill>
                  <a:srgbClr val="3333FF"/>
                </a:solidFill>
                <a:latin typeface="TH K2D July8" pitchFamily="2" charset="-34"/>
                <a:cs typeface="TH K2D July8" pitchFamily="2" charset="-34"/>
              </a:rPr>
              <a:t>คณะครุศาสตร์  </a:t>
            </a:r>
          </a:p>
          <a:p>
            <a:pPr algn="ctr"/>
            <a:r>
              <a:rPr lang="th-TH" sz="3600" b="1" dirty="0" smtClean="0">
                <a:solidFill>
                  <a:srgbClr val="3333FF"/>
                </a:solidFill>
                <a:latin typeface="TH K2D July8" pitchFamily="2" charset="-34"/>
                <a:cs typeface="TH K2D July8" pitchFamily="2" charset="-34"/>
              </a:rPr>
              <a:t>มหาวิทยาลัยราช</a:t>
            </a:r>
            <a:r>
              <a:rPr lang="th-TH" sz="3600" b="1" dirty="0" err="1" smtClean="0">
                <a:solidFill>
                  <a:srgbClr val="3333FF"/>
                </a:solidFill>
                <a:latin typeface="TH K2D July8" pitchFamily="2" charset="-34"/>
                <a:cs typeface="TH K2D July8" pitchFamily="2" charset="-34"/>
              </a:rPr>
              <a:t>ภัฏ</a:t>
            </a:r>
            <a:r>
              <a:rPr lang="th-TH" sz="3600" b="1" dirty="0" smtClean="0">
                <a:solidFill>
                  <a:srgbClr val="3333FF"/>
                </a:solidFill>
                <a:latin typeface="TH K2D July8" pitchFamily="2" charset="-34"/>
                <a:cs typeface="TH K2D July8" pitchFamily="2" charset="-34"/>
              </a:rPr>
              <a:t>กำแพงเพชร</a:t>
            </a:r>
            <a:endParaRPr lang="th-TH" sz="3600" b="1" dirty="0">
              <a:solidFill>
                <a:srgbClr val="3333FF"/>
              </a:solidFill>
              <a:latin typeface="TH K2D July8" pitchFamily="2" charset="-34"/>
              <a:cs typeface="TH K2D July8" pitchFamily="2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945" y="2344731"/>
            <a:ext cx="908264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/>
              <a:t>สำนักงาน </a:t>
            </a:r>
            <a:r>
              <a:rPr lang="th-TH" sz="3600" b="1" dirty="0" err="1" smtClean="0"/>
              <a:t>กศน</a:t>
            </a:r>
            <a:r>
              <a:rPr lang="th-TH" sz="3600" b="1" dirty="0" smtClean="0"/>
              <a:t>. จังหวัดกำแพงเพชร</a:t>
            </a:r>
            <a:endParaRPr lang="en-US" sz="3600" b="1" dirty="0" smtClean="0"/>
          </a:p>
        </p:txBody>
      </p:sp>
      <p:sp>
        <p:nvSpPr>
          <p:cNvPr id="9" name="Rectangle 1"/>
          <p:cNvSpPr/>
          <p:nvPr/>
        </p:nvSpPr>
        <p:spPr>
          <a:xfrm>
            <a:off x="1418753" y="14813"/>
            <a:ext cx="6336704" cy="11069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 smtClean="0">
                <a:solidFill>
                  <a:schemeClr val="tx1"/>
                </a:solidFill>
                <a:cs typeface="+mj-cs"/>
              </a:rPr>
              <a:t>ชุมชนการเรียนรู้ทางวิชาชีพ</a:t>
            </a:r>
            <a:endParaRPr lang="th-TH" sz="6000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10" name="Rectangle 4"/>
          <p:cNvSpPr/>
          <p:nvPr/>
        </p:nvSpPr>
        <p:spPr>
          <a:xfrm>
            <a:off x="15972" y="1321757"/>
            <a:ext cx="8964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/>
              <a:t>P</a:t>
            </a:r>
            <a:r>
              <a:rPr lang="en-US" sz="3600" b="1" dirty="0"/>
              <a:t>rofessional </a:t>
            </a:r>
            <a:r>
              <a:rPr lang="en-US" sz="4400" b="1" dirty="0"/>
              <a:t>L</a:t>
            </a:r>
            <a:r>
              <a:rPr lang="en-US" sz="3600" b="1" dirty="0"/>
              <a:t>eaning </a:t>
            </a:r>
            <a:r>
              <a:rPr lang="en-US" sz="4400" b="1" dirty="0"/>
              <a:t>C</a:t>
            </a:r>
            <a:r>
              <a:rPr lang="en-US" sz="3600" b="1" dirty="0"/>
              <a:t>ommunity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850457" y="3494186"/>
            <a:ext cx="6948264" cy="1495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Georgia" pitchFamily="18" charset="0"/>
                <a:cs typeface="Angsana New" pitchFamily="18" charset="-34"/>
              </a:defRPr>
            </a:lvl1pPr>
            <a:lvl2pPr>
              <a:defRPr sz="2600">
                <a:solidFill>
                  <a:schemeClr val="accent2"/>
                </a:solidFill>
                <a:latin typeface="Georgia" pitchFamily="18" charset="0"/>
                <a:cs typeface="Angsana New" pitchFamily="18" charset="-34"/>
              </a:defRPr>
            </a:lvl2pPr>
            <a:lvl3pPr>
              <a:defRPr sz="2400">
                <a:solidFill>
                  <a:schemeClr val="accent1"/>
                </a:solidFill>
                <a:latin typeface="Georgia" pitchFamily="18" charset="0"/>
                <a:cs typeface="Angsana New" pitchFamily="18" charset="-34"/>
              </a:defRPr>
            </a:lvl3pPr>
            <a:lvl4pPr>
              <a:defRPr sz="2200">
                <a:solidFill>
                  <a:schemeClr val="accent1"/>
                </a:solidFill>
                <a:latin typeface="Georgia" pitchFamily="18" charset="0"/>
                <a:cs typeface="Angsana New" pitchFamily="18" charset="-34"/>
              </a:defRPr>
            </a:lvl4pPr>
            <a:lvl5pPr>
              <a:defRPr sz="2000">
                <a:solidFill>
                  <a:srgbClr val="A04DA3"/>
                </a:solidFill>
                <a:latin typeface="Georgia" pitchFamily="18" charset="0"/>
                <a:cs typeface="Angsana New" pitchFamily="18" charset="-34"/>
              </a:defRPr>
            </a:lvl5pPr>
            <a:lvl6pPr marL="1846263" indent="-182563" eaLnBrk="0" fontAlgn="base" hangingPunct="0"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  <a:cs typeface="Angsana New" pitchFamily="18" charset="-34"/>
              </a:defRPr>
            </a:lvl6pPr>
            <a:lvl7pPr marL="2303463" indent="-182563" eaLnBrk="0" fontAlgn="base" hangingPunct="0"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  <a:cs typeface="Angsana New" pitchFamily="18" charset="-34"/>
              </a:defRPr>
            </a:lvl7pPr>
            <a:lvl8pPr marL="2760663" indent="-182563" eaLnBrk="0" fontAlgn="base" hangingPunct="0"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  <a:cs typeface="Angsana New" pitchFamily="18" charset="-34"/>
              </a:defRPr>
            </a:lvl8pPr>
            <a:lvl9pPr marL="3217863" indent="-182563" eaLnBrk="0" fontAlgn="base" hangingPunct="0"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  <a:cs typeface="Angsana New" pitchFamily="18" charset="-34"/>
              </a:defRPr>
            </a:lvl9pPr>
          </a:lstStyle>
          <a:p>
            <a:pPr algn="ctr"/>
            <a:r>
              <a:rPr lang="en-US" altLang="th-TH" sz="8800" b="1" i="1" dirty="0">
                <a:solidFill>
                  <a:srgbClr val="00B0F0"/>
                </a:solidFill>
                <a:latin typeface="Arial Black" pitchFamily="34" charset="0"/>
              </a:rPr>
              <a:t>P</a:t>
            </a:r>
            <a:r>
              <a:rPr lang="en-US" altLang="th-TH" sz="8800" b="1" dirty="0">
                <a:latin typeface="Arial Black" pitchFamily="34" charset="0"/>
              </a:rPr>
              <a:t>LC</a:t>
            </a:r>
            <a:endParaRPr lang="th-TH" altLang="th-TH" sz="8800" b="1" dirty="0">
              <a:latin typeface="Arial Black" pitchFamily="34" charset="0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694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9" t="16610" r="21050" b="14384"/>
          <a:stretch/>
        </p:blipFill>
        <p:spPr bwMode="auto">
          <a:xfrm>
            <a:off x="-6430" y="0"/>
            <a:ext cx="915043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47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4988"/>
            <a:ext cx="9129178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ผลการวิจัยของสถาบัน </a:t>
            </a:r>
            <a:r>
              <a:rPr lang="en-SG" sz="36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TDRI</a:t>
            </a:r>
            <a:endParaRPr lang="th-TH" sz="36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3071" y="1151166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การพัฒนาและอบรมครู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4192" y="2060848"/>
            <a:ext cx="80402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ไม่สอดคล้องกับปัญหาและความต้องการ</a:t>
            </a:r>
            <a:b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2. 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ใช้วิทยากรภายนอก</a:t>
            </a:r>
            <a:b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3. 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ขาดการติดตามผลและสนับสนุน</a:t>
            </a:r>
            <a:b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4. 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ไม่แก้ปัญหาการทำงานของครู</a:t>
            </a:r>
            <a:b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5. 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ไม่ส่งเสริมให้ครูพัฒนาอย่างต่อเนื่อง</a:t>
            </a:r>
            <a:b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th-TH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 descr="ผลการค้นหารูปภาพสำหรับ กลุ้มใจ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365104"/>
            <a:ext cx="2304255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07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4988"/>
            <a:ext cx="9129178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สถานการณ์การอบรมและพัฒนาครู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3071" y="1151166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ในประเทศต่างๆ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4192" y="2060848"/>
            <a:ext cx="804025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5600" algn="l"/>
              </a:tabLst>
            </a:pP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วางแผนและออกแบบโดยผู้บริหาร</a:t>
            </a:r>
            <a:b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2. 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ครูเข้ารับการอบรมไม่ทั่วถึง</a:t>
            </a:r>
            <a:b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3. 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ระยะเวลาการอบรมครูไม่ช่วยให้เกิดการพัฒนา	  อย่างแท้จริง</a:t>
            </a:r>
            <a:b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4. 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เป็นการบรรยาย</a:t>
            </a:r>
            <a:b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5. 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ขาดการติดตามผล</a:t>
            </a:r>
            <a:b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th-TH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0" name="Picture 2" descr="ผลการค้นหารูปภาพสำหรับ กลุ้ม เครียด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613" y="4077072"/>
            <a:ext cx="4268851" cy="219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02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87943"/>
            <a:ext cx="8856984" cy="221599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138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PLC </a:t>
            </a:r>
            <a:endParaRPr lang="th-TH" sz="138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ctangle 1"/>
          <p:cNvSpPr/>
          <p:nvPr/>
        </p:nvSpPr>
        <p:spPr>
          <a:xfrm>
            <a:off x="1187624" y="4869160"/>
            <a:ext cx="6336704" cy="1106976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 smtClean="0">
                <a:solidFill>
                  <a:schemeClr val="tx1"/>
                </a:solidFill>
                <a:cs typeface="+mj-cs"/>
              </a:rPr>
              <a:t>ชุมชนการเรียนรู้ทางวิชาชีพ</a:t>
            </a:r>
            <a:endParaRPr lang="th-TH" sz="6000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3752" y="2924944"/>
            <a:ext cx="8964488" cy="83099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/>
              <a:t>P</a:t>
            </a:r>
            <a:r>
              <a:rPr lang="en-US" sz="3600" b="1" dirty="0"/>
              <a:t>rofessional </a:t>
            </a:r>
            <a:r>
              <a:rPr lang="en-US" sz="4400" b="1" dirty="0"/>
              <a:t>L</a:t>
            </a:r>
            <a:r>
              <a:rPr lang="en-US" sz="3600" b="1" dirty="0"/>
              <a:t>eaning </a:t>
            </a:r>
            <a:r>
              <a:rPr lang="en-US" sz="4400" b="1" dirty="0"/>
              <a:t>C</a:t>
            </a:r>
            <a:r>
              <a:rPr lang="en-US" sz="3600" b="1" dirty="0"/>
              <a:t>ommunity</a:t>
            </a:r>
          </a:p>
        </p:txBody>
      </p:sp>
    </p:spTree>
    <p:extLst>
      <p:ext uri="{BB962C8B-B14F-4D97-AF65-F5344CB8AC3E}">
        <p14:creationId xmlns:p14="http://schemas.microsoft.com/office/powerpoint/2010/main" val="266326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550" b="11448"/>
          <a:stretch/>
        </p:blipFill>
        <p:spPr>
          <a:xfrm>
            <a:off x="0" y="5255725"/>
            <a:ext cx="5796136" cy="16247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31426" r="18959" b="30803"/>
          <a:stretch/>
        </p:blipFill>
        <p:spPr>
          <a:xfrm>
            <a:off x="4572000" y="5220747"/>
            <a:ext cx="4575373" cy="16827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7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sz="7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171755"/>
            <a:ext cx="9144000" cy="409342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	ความหมาย </a:t>
            </a:r>
            <a:r>
              <a:rPr lang="th-TH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การ</a:t>
            </a:r>
            <a:r>
              <a:rPr lang="th-TH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รวมตัว ร่วมใจ ร่วมพลัง ร่วม</a:t>
            </a:r>
            <a:r>
              <a:rPr lang="th-TH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ทำและ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</a:t>
            </a:r>
            <a:r>
              <a:rPr lang="th-TH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ร่วม</a:t>
            </a:r>
            <a:r>
              <a:rPr lang="th-TH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เรียนรู้ร่วมกันของ</a:t>
            </a:r>
            <a:r>
              <a:rPr lang="th-TH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ครู  </a:t>
            </a:r>
            <a:r>
              <a:rPr lang="th-TH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ผู้บริหาร และนักการศึกษา </a:t>
            </a:r>
            <a:r>
              <a:rPr lang="th-TH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บนพื้นฐาน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</a:t>
            </a:r>
            <a:r>
              <a:rPr lang="th-TH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วัฒนธรรม</a:t>
            </a:r>
            <a:r>
              <a:rPr lang="th-TH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ความสัมพันธ์แบบกัลยาณมิตร </a:t>
            </a:r>
            <a:r>
              <a:rPr lang="th-TH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สู่</a:t>
            </a:r>
            <a:r>
              <a:rPr lang="th-TH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คุณภาพการ</a:t>
            </a:r>
            <a:r>
              <a:rPr lang="th-TH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จัดการ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</a:t>
            </a:r>
            <a:r>
              <a:rPr lang="th-TH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เรียนรู้ที่ </a:t>
            </a:r>
            <a:r>
              <a:rPr lang="th-TH" sz="4000" b="1" u="sng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+mj-cs"/>
              </a:rPr>
              <a:t>เน้น</a:t>
            </a:r>
            <a:r>
              <a:rPr lang="th-TH" sz="4000" b="1" u="sng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+mj-cs"/>
              </a:rPr>
              <a:t>ความสำเร็จหรือประสิทธิผลของผู้เรียนเป็นสำคัญ </a:t>
            </a:r>
            <a:endParaRPr lang="th-TH" sz="4000" b="1" u="sng" dirty="0" smtClean="0">
              <a:solidFill>
                <a:srgbClr val="FFFF00"/>
              </a:solidFill>
              <a:latin typeface="Tahoma" pitchFamily="34" charset="0"/>
              <a:ea typeface="Tahoma" pitchFamily="34" charset="0"/>
              <a:cs typeface="+mj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</a:t>
            </a:r>
            <a:r>
              <a:rPr lang="th-TH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และ</a:t>
            </a:r>
            <a:r>
              <a:rPr lang="th-TH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ความสุขของการทำงานร่วมกันของสมาชิกใน</a:t>
            </a:r>
            <a:r>
              <a:rPr lang="th-TH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ชุมชน </a:t>
            </a:r>
            <a:r>
              <a:rPr lang="th-TH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ย้ำ </a:t>
            </a:r>
            <a:r>
              <a:rPr lang="en-SG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PLC</a:t>
            </a:r>
            <a:r>
              <a:rPr lang="en-SG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 </a:t>
            </a:r>
            <a:endParaRPr lang="th-TH" sz="4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+mj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</a:t>
            </a:r>
            <a:r>
              <a:rPr lang="th-TH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เป็น</a:t>
            </a:r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เครื่องมือในการพัฒนา  ไม่ใช่ </a:t>
            </a:r>
            <a:r>
              <a:rPr lang="th-TH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หัว</a:t>
            </a:r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เรื่องในการสอน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195657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6" t="46817" r="5720" b="26005"/>
          <a:stretch/>
        </p:blipFill>
        <p:spPr>
          <a:xfrm>
            <a:off x="-108520" y="5076487"/>
            <a:ext cx="9269560" cy="1776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8012" y="1247640"/>
            <a:ext cx="9169052" cy="3231654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th-TH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</a:t>
            </a:r>
            <a:r>
              <a:rPr lang="th-TH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  </a:t>
            </a:r>
            <a:r>
              <a:rPr lang="th-TH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</a:rPr>
              <a:t>วัตถุประสงค์</a:t>
            </a:r>
            <a:endParaRPr lang="th-TH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+mj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</a:t>
            </a:r>
            <a:r>
              <a:rPr lang="th-TH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 1.  เพื่อ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เป็นเครื่องมือที่ช่วยให้การแลกเปลี่ยน</a:t>
            </a:r>
            <a:r>
              <a:rPr lang="th-TH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เรียนรู้ประสิทธิภาพ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/>
            </a:r>
            <a:b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</a:b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 </a:t>
            </a:r>
            <a:r>
              <a:rPr lang="th-TH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2.  เพื่อให้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เกิดการ</a:t>
            </a:r>
            <a:r>
              <a:rPr lang="th-TH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ร่วมมือรวม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พลังของทุกฝ่ายในการพัฒนาการเรียนการสอนสู่คุณภาพของผู้เรียน</a:t>
            </a:r>
            <a:b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</a:b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   </a:t>
            </a:r>
            <a:r>
              <a:rPr lang="th-TH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3.  เพื่อให้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เกิดการพัฒนาวิชาชีพครู</a:t>
            </a:r>
            <a:r>
              <a:rPr lang="th-TH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ด้วยการ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พัฒนาผู้เรียน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7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sz="6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8012" y="4451018"/>
            <a:ext cx="91440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PLC</a:t>
            </a:r>
            <a:r>
              <a:rPr lang="en-SG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 </a:t>
            </a:r>
            <a:r>
              <a:rPr lang="th-TH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ถือ</a:t>
            </a:r>
            <a:r>
              <a:rPr lang="th-TH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ว่า  ทุก</a:t>
            </a:r>
            <a:r>
              <a:rPr lang="th-TH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คนคือคนเชี่ยวชาญในงานนั้น </a:t>
            </a:r>
            <a:r>
              <a:rPr lang="th-TH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จึง</a:t>
            </a:r>
            <a:r>
              <a:rPr lang="th-TH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เรียนรู้ร่วมกันได้</a:t>
            </a:r>
          </a:p>
        </p:txBody>
      </p:sp>
    </p:spTree>
    <p:extLst>
      <p:ext uri="{BB962C8B-B14F-4D97-AF65-F5344CB8AC3E}">
        <p14:creationId xmlns:p14="http://schemas.microsoft.com/office/powerpoint/2010/main" val="31279596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  <a:solidFill>
            <a:srgbClr val="FFC000"/>
          </a:solidFill>
        </p:spPr>
        <p:txBody>
          <a:bodyPr/>
          <a:lstStyle/>
          <a:p>
            <a:r>
              <a:rPr lang="th-TH" b="1" u="sng" dirty="0">
                <a:solidFill>
                  <a:sysClr val="windowText" lastClr="000000"/>
                </a:solidFill>
                <a:latin typeface="Tahoma" pitchFamily="34" charset="0"/>
                <a:ea typeface="Tahoma" pitchFamily="34" charset="0"/>
              </a:rPr>
              <a:t>ประสิทธิผล</a:t>
            </a:r>
            <a:endParaRPr lang="th-TH" dirty="0">
              <a:solidFill>
                <a:sysClr val="windowText" lastClr="000000"/>
              </a:solidFill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67544" y="3573016"/>
            <a:ext cx="8229600" cy="892696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</a:rPr>
              <a:t>ประสิทธิภาพ</a:t>
            </a:r>
            <a:endParaRPr lang="th-TH" dirty="0"/>
          </a:p>
        </p:txBody>
      </p:sp>
      <p:sp>
        <p:nvSpPr>
          <p:cNvPr id="4" name="ลูกศรลง 3"/>
          <p:cNvSpPr/>
          <p:nvPr/>
        </p:nvSpPr>
        <p:spPr>
          <a:xfrm>
            <a:off x="2987824" y="1772816"/>
            <a:ext cx="2664296" cy="1800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4586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2492896"/>
            <a:ext cx="8229600" cy="1143000"/>
          </a:xfrm>
          <a:solidFill>
            <a:srgbClr val="FF0000"/>
          </a:solidFill>
        </p:spPr>
        <p:txBody>
          <a:bodyPr/>
          <a:lstStyle/>
          <a:p>
            <a:r>
              <a:rPr lang="en-US" dirty="0" err="1" smtClean="0"/>
              <a:t>youtube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061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ผลการค้นหารูปภาพสำหรับ PLC  การศึกษา คื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76" y="0"/>
            <a:ext cx="9163927" cy="687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31976" y="5445224"/>
            <a:ext cx="9175976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ทำไมไม่ให้ครูช่วยกันติดสินใจแก้ปัญหากันเอง จะได้ตรงกับความต้องการของครู</a:t>
            </a:r>
          </a:p>
        </p:txBody>
      </p:sp>
    </p:spTree>
    <p:extLst>
      <p:ext uri="{BB962C8B-B14F-4D97-AF65-F5344CB8AC3E}">
        <p14:creationId xmlns:p14="http://schemas.microsoft.com/office/powerpoint/2010/main" val="169094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4988"/>
            <a:ext cx="9129178" cy="175432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คุณ  </a:t>
            </a:r>
            <a:r>
              <a:rPr lang="en-SG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  </a:t>
            </a: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จึงเข้ามาเพื่อที่จะช่วยให้ครูรวมกลุ่มแก้ปัญหาอย่างมีความหมาย</a:t>
            </a:r>
            <a:b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และต่อเนื่อง</a:t>
            </a:r>
          </a:p>
        </p:txBody>
      </p:sp>
      <p:sp>
        <p:nvSpPr>
          <p:cNvPr id="2" name="AutoShape 2" descr="ผลการค้นหารูปภาพสำหรับ ช่วยเหลือ"/>
          <p:cNvSpPr>
            <a:spLocks noChangeAspect="1" noChangeArrowheads="1"/>
          </p:cNvSpPr>
          <p:nvPr/>
        </p:nvSpPr>
        <p:spPr bwMode="auto">
          <a:xfrm>
            <a:off x="190500" y="-1257300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3" name="AutoShape 4" descr="ผลการค้นหารูปภาพสำหรับ ช่วยเหลือ"/>
          <p:cNvSpPr>
            <a:spLocks noChangeAspect="1" noChangeArrowheads="1"/>
          </p:cNvSpPr>
          <p:nvPr/>
        </p:nvSpPr>
        <p:spPr bwMode="auto">
          <a:xfrm>
            <a:off x="342900" y="-1104900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4" name="AutoShape 6" descr="ผลการค้นหารูปภาพสำหรับ ช่วยเหลือ"/>
          <p:cNvSpPr>
            <a:spLocks noChangeAspect="1" noChangeArrowheads="1"/>
          </p:cNvSpPr>
          <p:nvPr/>
        </p:nvSpPr>
        <p:spPr bwMode="auto">
          <a:xfrm>
            <a:off x="495300" y="-952500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pic>
        <p:nvPicPr>
          <p:cNvPr id="1034" name="Picture 10" descr="ผลการค้นหารูปภาพสำหรับ ความหมายดีๆ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9961"/>
            <a:ext cx="9129178" cy="495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42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87943"/>
            <a:ext cx="8856984" cy="221599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138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PLC </a:t>
            </a:r>
            <a:endParaRPr lang="th-TH" sz="138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ctangle 1"/>
          <p:cNvSpPr/>
          <p:nvPr/>
        </p:nvSpPr>
        <p:spPr>
          <a:xfrm>
            <a:off x="1187624" y="4869160"/>
            <a:ext cx="6336704" cy="1106976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 smtClean="0">
                <a:solidFill>
                  <a:schemeClr val="tx1"/>
                </a:solidFill>
                <a:cs typeface="+mj-cs"/>
              </a:rPr>
              <a:t>ชุมชนการเรียนรู้ทางวิชาชีพ</a:t>
            </a:r>
            <a:endParaRPr lang="th-TH" sz="6000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3752" y="2924944"/>
            <a:ext cx="8964488" cy="83099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/>
              <a:t>P</a:t>
            </a:r>
            <a:r>
              <a:rPr lang="en-US" sz="3600" b="1" dirty="0"/>
              <a:t>rofessional </a:t>
            </a:r>
            <a:r>
              <a:rPr lang="en-US" sz="4400" b="1" dirty="0"/>
              <a:t>L</a:t>
            </a:r>
            <a:r>
              <a:rPr lang="en-US" sz="3600" b="1" dirty="0"/>
              <a:t>eaning </a:t>
            </a:r>
            <a:r>
              <a:rPr lang="en-US" sz="4400" b="1" dirty="0"/>
              <a:t>C</a:t>
            </a:r>
            <a:r>
              <a:rPr lang="en-US" sz="3600" b="1" dirty="0"/>
              <a:t>ommunity</a:t>
            </a:r>
          </a:p>
        </p:txBody>
      </p:sp>
    </p:spTree>
    <p:extLst>
      <p:ext uri="{BB962C8B-B14F-4D97-AF65-F5344CB8AC3E}">
        <p14:creationId xmlns:p14="http://schemas.microsoft.com/office/powerpoint/2010/main" val="345780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9276" y="260648"/>
            <a:ext cx="8352928" cy="175432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40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PLC </a:t>
            </a:r>
            <a:r>
              <a:rPr lang="th-TH" sz="40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มีชื่อและนามสกุลเต็ม คือ</a:t>
            </a:r>
            <a:br>
              <a:rPr lang="th-TH" sz="40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40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ชุมชนการเรียนรู้ทางวิชาชีพ</a:t>
            </a:r>
            <a:r>
              <a:rPr lang="en-SG" sz="40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SG" sz="40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SG" sz="40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SG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(Professional  Learning  Community=PLC) </a:t>
            </a:r>
            <a:endParaRPr lang="th-TH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1547664" y="2132856"/>
            <a:ext cx="648072" cy="936104"/>
          </a:xfrm>
          <a:prstGeom prst="downArrow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Rectangle 2"/>
          <p:cNvSpPr/>
          <p:nvPr/>
        </p:nvSpPr>
        <p:spPr>
          <a:xfrm>
            <a:off x="618793" y="3167390"/>
            <a:ext cx="1625766" cy="523220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มืออาชีพ</a:t>
            </a:r>
            <a:endParaRPr lang="th-TH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3915530" y="2231286"/>
            <a:ext cx="648072" cy="936104"/>
          </a:xfrm>
          <a:prstGeom prst="downArrow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ectangle 6"/>
          <p:cNvSpPr/>
          <p:nvPr/>
        </p:nvSpPr>
        <p:spPr>
          <a:xfrm>
            <a:off x="3355586" y="3265820"/>
            <a:ext cx="1792478" cy="52322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การเรียนรู้</a:t>
            </a:r>
            <a:endParaRPr lang="th-TH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6572104" y="2269466"/>
            <a:ext cx="648072" cy="936104"/>
          </a:xfrm>
          <a:prstGeom prst="downArrow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Rectangle 8"/>
          <p:cNvSpPr/>
          <p:nvPr/>
        </p:nvSpPr>
        <p:spPr>
          <a:xfrm>
            <a:off x="6248144" y="3304000"/>
            <a:ext cx="1204176" cy="523220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ชุมชน</a:t>
            </a:r>
            <a:endParaRPr lang="th-TH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ผลการค้นหารูปภาพสำหรับ plc การศึกษา คื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05064"/>
            <a:ext cx="2710740" cy="231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ผลการค้นหารูปภาพสำหรับ การเรียนรู้ หมายถึ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971" y="4005064"/>
            <a:ext cx="2109708" cy="210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ผลการค้นหารูปภาพสำหรับ มืออาชีพ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3" r="60375"/>
          <a:stretch/>
        </p:blipFill>
        <p:spPr bwMode="auto">
          <a:xfrm>
            <a:off x="369276" y="3971954"/>
            <a:ext cx="2483854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61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3846" y="1484784"/>
            <a:ext cx="7920879" cy="954107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ยอมรับว่าการสอนและการปฏิบัติงานของครู </a:t>
            </a:r>
            <a:b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มีผลต่อการเรียนรู้ของผู้เรียน</a:t>
            </a:r>
          </a:p>
        </p:txBody>
      </p:sp>
      <p:sp>
        <p:nvSpPr>
          <p:cNvPr id="5" name="Rectangle 4"/>
          <p:cNvSpPr/>
          <p:nvPr/>
        </p:nvSpPr>
        <p:spPr>
          <a:xfrm>
            <a:off x="741016" y="2740502"/>
            <a:ext cx="7935439" cy="95410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ยอมรับหลักการที่ว่า การเรียนรู้ของครู คือ</a:t>
            </a:r>
            <a:br>
              <a:rPr lang="th-TH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การเรียนรู้ของผู้เรียน</a:t>
            </a:r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9287" y="523220"/>
            <a:ext cx="7935438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ความเชื่อของ </a:t>
            </a:r>
            <a:r>
              <a:rPr lang="en-SG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218" name="Picture 2" descr="นี่แหละชีวิตจริง! 12 เรื่องที่ครูคิดอีกอย่าง นักเรียนคิดอีกอย่าง (ตอน 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933056"/>
            <a:ext cx="5334000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1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9287" y="1556792"/>
            <a:ext cx="7935438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ยอมรับว่า ครูมีความแตกต่างกัน</a:t>
            </a:r>
          </a:p>
        </p:txBody>
      </p:sp>
      <p:sp>
        <p:nvSpPr>
          <p:cNvPr id="8" name="Rectangle 7"/>
          <p:cNvSpPr/>
          <p:nvPr/>
        </p:nvSpPr>
        <p:spPr>
          <a:xfrm>
            <a:off x="699287" y="523220"/>
            <a:ext cx="7935438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ความเชื่อของ </a:t>
            </a:r>
            <a:r>
              <a:rPr lang="en-SG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172" name="Picture 4" descr="รูปภาพที่เกี่ยวข้อ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87" y="2564904"/>
            <a:ext cx="7933809" cy="379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48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12810" y="1628800"/>
            <a:ext cx="7935438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ยอมรับว่า การสอนบางครั้งต้องอาศัยความร่วมมือ ร่วมใจ และสัมพันธภาพแบบกัลยาณมิตร</a:t>
            </a:r>
          </a:p>
        </p:txBody>
      </p:sp>
      <p:sp>
        <p:nvSpPr>
          <p:cNvPr id="8" name="Rectangle 7"/>
          <p:cNvSpPr/>
          <p:nvPr/>
        </p:nvSpPr>
        <p:spPr>
          <a:xfrm>
            <a:off x="699287" y="523220"/>
            <a:ext cx="7935438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ความเชื่อของ </a:t>
            </a:r>
            <a:r>
              <a:rPr lang="en-SG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" name="Picture 2" descr="ผลการค้นหารูปภาพสำหรับ ความเชื่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83" y="3068960"/>
            <a:ext cx="8005892" cy="312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60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ผลการค้นหารูปภาพสำหรับ กลุ่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212976"/>
            <a:ext cx="4354020" cy="217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43808" y="179784"/>
            <a:ext cx="6192688" cy="76944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sz="4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1124744"/>
            <a:ext cx="8568952" cy="138499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หากต้องการให้เกิดการแลกเปลี่ยนเรียนรู้ร่วมกันอย่างมีประสิทธิภาพ มีขั้นตอน และสุดท้ายเป็นการพัฒนาวิชาชีพ  ลองใช้คุณ </a:t>
            </a:r>
            <a:r>
              <a:rPr lang="en-SG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ดู</a:t>
            </a:r>
          </a:p>
        </p:txBody>
      </p:sp>
    </p:spTree>
    <p:extLst>
      <p:ext uri="{BB962C8B-B14F-4D97-AF65-F5344CB8AC3E}">
        <p14:creationId xmlns:p14="http://schemas.microsoft.com/office/powerpoint/2010/main" val="21157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69675" y="179784"/>
            <a:ext cx="6192688" cy="1015663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sz="6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0417" y="1351796"/>
            <a:ext cx="8571945" cy="409342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1.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ความหมาย  </a:t>
            </a:r>
            <a:r>
              <a:rPr lang="en-SG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  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หมายถึง</a:t>
            </a:r>
          </a:p>
          <a:p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       การรวมตัว ร่วมใจ ร่วมพลัง ร่วมทำ และ</a:t>
            </a:r>
            <a:b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ร่วมเรียนรู้ร่วมกันของครู ผู้บริหาร และนักการศึกษา </a:t>
            </a:r>
            <a:b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บนพื้นฐานวัฒนธรรมความสัมพันธ์แบบกัลยาณมิตร </a:t>
            </a:r>
            <a:b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สู่คุณภาพการจัดการเรียนรู้ที่</a:t>
            </a:r>
            <a: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เน้นความสำเร็จหรือประสิทธิผลของผู้เรียนเป็นสำคัญ 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และความสุขของการทำงานร่วมกันของสมาชิกในชุมชน</a:t>
            </a:r>
          </a:p>
          <a:p>
            <a: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   ย้ำ  </a:t>
            </a:r>
            <a:r>
              <a:rPr lang="en-SG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  </a:t>
            </a:r>
            <a: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เป็นเครื่องมือในการพัฒนา  ไม่ใช่ </a:t>
            </a:r>
            <a:b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หัวเรื่องในการสอน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74" name="Picture 2" descr="ผลการค้นหารูปภาพสำหรับ การ์ตูน กลุ่ม เพื่อน น่า รัก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38"/>
          <a:stretch/>
        </p:blipFill>
        <p:spPr bwMode="auto">
          <a:xfrm>
            <a:off x="1475656" y="5445224"/>
            <a:ext cx="6858000" cy="122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64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99509" y="1340768"/>
            <a:ext cx="8161341" cy="35394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วัตถุประสงค์  </a:t>
            </a:r>
            <a:r>
              <a:rPr lang="en-SG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 </a:t>
            </a:r>
            <a: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     </a:t>
            </a:r>
            <a:r>
              <a:rPr lang="en-SG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1.</a:t>
            </a:r>
            <a: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เพื่อเป็นเครื่องมือที่ช่วยให้การแลกเปลี่ยนเรียนรู้มีประสิทธิภาพ</a:t>
            </a:r>
            <a:b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     </a:t>
            </a:r>
            <a:r>
              <a:rPr lang="en-SG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2.</a:t>
            </a:r>
            <a: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เพื่อให้เกิดการร่วมมือ รวมพลังของทุกฝ่ายในการพัฒนาการเรียนการสอนสู่คุณภาพของผู้เรียน</a:t>
            </a:r>
            <a:b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   </a:t>
            </a:r>
            <a:r>
              <a:rPr lang="en-SG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3. </a:t>
            </a:r>
            <a: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เพื่อให้เกิดการพัฒนาวิชาชีพครูด้วย</a:t>
            </a:r>
            <a:b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การพัฒนาผู้เรียน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3808" y="179784"/>
            <a:ext cx="6192688" cy="1015663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sz="6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5085184"/>
            <a:ext cx="8265314" cy="15696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  </a:t>
            </a: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ถือ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ว่า</a:t>
            </a:r>
            <a:b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ทุกคนคือคนเชี่ยวชาญในงานนั้น </a:t>
            </a: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จึง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เรียนรู้</a:t>
            </a: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ร่วมกันได้</a:t>
            </a:r>
            <a:endParaRPr lang="th-TH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098" name="Picture 2" descr="ผลการค้นหารูปภาพสำหรับ การ์ตูน กลุ่ม เพื่อน น่า รั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78" y="82227"/>
            <a:ext cx="4657754" cy="122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84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3808" y="179784"/>
            <a:ext cx="6192688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9746" y="1564925"/>
            <a:ext cx="8504742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คุณ 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PLC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มีองค์ประองค์ประกอบสำคัญคือ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042" y="2377605"/>
            <a:ext cx="83300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>
                <a:solidFill>
                  <a:srgbClr val="00B0F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3. </a:t>
            </a:r>
            <a:r>
              <a:rPr lang="th-TH" b="1" dirty="0">
                <a:solidFill>
                  <a:srgbClr val="00B0F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องค์ประกอบสำคัญของ  </a:t>
            </a:r>
            <a:r>
              <a:rPr lang="en-SG" b="1" dirty="0">
                <a:solidFill>
                  <a:srgbClr val="00B0F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PLC </a:t>
            </a:r>
            <a:endParaRPr lang="th-TH" b="1" dirty="0" smtClean="0">
              <a:solidFill>
                <a:srgbClr val="00B0F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1.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ต้องมีวิสัยทัศน์ร่วมกัน หมายถึง มีเป้าหมาย ทิศทางเดียวกัน มุ่งสู่การพัฒนาการเรียนการสอนสู่คุณภาพผู้เรียน</a:t>
            </a:r>
            <a:b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</a:t>
            </a:r>
            <a:endParaRPr lang="en-US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Picture 2" descr="ผลการค้นหารูปภาพสำหรับ กลุ่ม คน ทำงาน การ์ตู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00162" y="27581"/>
            <a:ext cx="2098104" cy="137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34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3808" y="179784"/>
            <a:ext cx="6192688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9746" y="1564925"/>
            <a:ext cx="8504742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คุณ 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PLC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มีองค์ประองค์ประกอบสำคัญคือ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042" y="2377605"/>
            <a:ext cx="83300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>
                <a:solidFill>
                  <a:srgbClr val="00B0F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3. </a:t>
            </a:r>
            <a:r>
              <a:rPr lang="th-TH" b="1" dirty="0">
                <a:solidFill>
                  <a:srgbClr val="00B0F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องค์ประกอบสำคัญของ  </a:t>
            </a:r>
            <a:r>
              <a:rPr lang="en-SG" b="1" dirty="0">
                <a:solidFill>
                  <a:srgbClr val="00B0F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PLC </a:t>
            </a:r>
            <a:endParaRPr lang="th-TH" b="1" dirty="0" smtClean="0">
              <a:solidFill>
                <a:srgbClr val="00B0F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SG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2.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ร่วมแรง ร่วมใจ และร่วมมือ  หมายถึง ต้องเปิดใจ รับฟัง เสนอวิธีการ นำสู่การปฏิบัติและประเมิน</a:t>
            </a:r>
            <a:r>
              <a:rPr lang="th-TH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ร่วมกัน</a:t>
            </a:r>
          </a:p>
          <a:p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en-SG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Open </a:t>
            </a:r>
            <a:r>
              <a:rPr lang="th-TH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เปิดใจรับและให้  </a:t>
            </a:r>
            <a:r>
              <a:rPr lang="en-SG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SG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SG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care</a:t>
            </a:r>
            <a:r>
              <a:rPr lang="th-TH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และ 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Share</a:t>
            </a:r>
            <a:endParaRPr lang="en-US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Picture 2" descr="ผลการค้นหารูปภาพสำหรับ กลุ่ม คน ทำงาน การ์ตู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00162" y="27581"/>
            <a:ext cx="2098104" cy="137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ผลการค้นหารูปภาพสำหรับ Share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3" name="AutoShape 4" descr="ผลการค้นหารูปภาพสำหรับ Share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2054" name="Picture 6" descr="รูปภาพที่เกี่ยวข้อ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605984"/>
            <a:ext cx="2584227" cy="182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4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ผลการค้นหารูปภาพสำหรับ คำคมคิดไม่ได้ช่วย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116632"/>
            <a:ext cx="7367351" cy="667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11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th-TH" b="1" dirty="0" smtClean="0"/>
              <a:t>ทำไมต้องทำ  </a:t>
            </a:r>
            <a:r>
              <a:rPr lang="en-US" dirty="0" smtClean="0"/>
              <a:t>PLC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th-TH" b="1" dirty="0" smtClean="0"/>
              <a:t>การเลื่อน</a:t>
            </a:r>
            <a:r>
              <a:rPr lang="th-TH" b="1" dirty="0" err="1" smtClean="0"/>
              <a:t>วิทย</a:t>
            </a:r>
            <a:r>
              <a:rPr lang="th-TH" b="1" dirty="0" smtClean="0"/>
              <a:t>ฐานะ  ว. </a:t>
            </a:r>
            <a:r>
              <a:rPr lang="en-US" b="1" dirty="0" smtClean="0"/>
              <a:t>21</a:t>
            </a:r>
            <a:endParaRPr lang="th-TH" b="1" dirty="0" smtClean="0"/>
          </a:p>
          <a:p>
            <a:r>
              <a:rPr lang="th-TH" b="1" dirty="0" smtClean="0"/>
              <a:t>การประเมินประสิทธิผลและประสิทธิภาพ</a:t>
            </a:r>
          </a:p>
          <a:p>
            <a:r>
              <a:rPr lang="th-TH" b="1" dirty="0" smtClean="0"/>
              <a:t>การประกันคุณภาพการศึกษา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26516399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0690" y="1412776"/>
            <a:ext cx="83300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>
                <a:solidFill>
                  <a:srgbClr val="00B0F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3. </a:t>
            </a:r>
            <a:r>
              <a:rPr lang="th-TH" b="1" dirty="0">
                <a:solidFill>
                  <a:srgbClr val="00B0F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องค์ประกอบสำคัญของ  </a:t>
            </a:r>
            <a:r>
              <a:rPr lang="en-SG" b="1" dirty="0">
                <a:solidFill>
                  <a:srgbClr val="00B0F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PLC </a:t>
            </a:r>
            <a:endParaRPr lang="th-TH" b="1" dirty="0">
              <a:solidFill>
                <a:srgbClr val="00B0F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3.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ภาวะผู้นำร่วม  หมายถึง การทำ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ต้องมีผู้นำและผู้ตามในการแลกเปลี่ยนเรียนรู้</a:t>
            </a:r>
            <a:b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4.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กัลยาณมิตร หมายถึง  เป็นเพื่อนร่วมวิชาชีพ เติมเต็มส่วนที่ขาดของแต่ละคน</a:t>
            </a:r>
            <a:b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0" name="Picture 2" descr="ผลการค้นหารูปภาพสำหรับ plc การศึกษา คื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724" y="4581519"/>
            <a:ext cx="4276727" cy="146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43808" y="179784"/>
            <a:ext cx="6192688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64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91500" y="1412776"/>
            <a:ext cx="79928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>
                <a:solidFill>
                  <a:srgbClr val="00B0F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3. </a:t>
            </a:r>
            <a:r>
              <a:rPr lang="th-TH" b="1" dirty="0">
                <a:solidFill>
                  <a:srgbClr val="00B0F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องค์ประกอบสำคัญของ  </a:t>
            </a:r>
            <a:r>
              <a:rPr lang="en-SG" b="1" dirty="0">
                <a:solidFill>
                  <a:srgbClr val="00B0F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PLC </a:t>
            </a:r>
            <a:endParaRPr lang="th-TH" b="1" dirty="0">
              <a:solidFill>
                <a:srgbClr val="00B0F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5.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ต้องปรับเปลี่ยนวัฒนธรรมองค์กร หมายถึง ต้องเน้นการทำงานที่เปิดโอกาสการทำงานที่ช่วยเหลือกันมากกว่าการสั่งการ มีชั่วโมงพูดคุย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6.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การเรียนรู้และพัฒนาวิชาชีพ  หมายถึง </a:t>
            </a:r>
            <a:b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การเรียนรู้การปฏิบัติงานและตรงกับภาระงานคือการสอน สู่คุณภาพผู้เรียน</a:t>
            </a:r>
            <a:endParaRPr lang="en-US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3808" y="179784"/>
            <a:ext cx="6192688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146" name="Picture 2" descr="ผลการค้นหารูปภาพสำหรับ กลุ่ม คน ทำงาน การ์ตู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725143"/>
            <a:ext cx="2736304" cy="182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76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3808" y="179784"/>
            <a:ext cx="6192688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0417" y="1226224"/>
            <a:ext cx="8161341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คุณ 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PLC 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มีวิธีการทำงาน(กระบวนการ)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endParaRPr lang="th-TH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9746" y="2132856"/>
            <a:ext cx="8504742" cy="397031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SG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1.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ต้องมีการรวมกลุ่ม  และกลุ่มนั้นต้องมีลักษณะคล้ายๆกัน  เช่น</a:t>
            </a:r>
            <a:b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en-SG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1.1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จัดกลุ่มครูที่มีลักษณะใกล้เคียงกัน</a:t>
            </a:r>
            <a:b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         กลุ่มครูที่สอนวิชา/กลุ่มสาระเดียวกันในระดับชั้นเดียวกัน</a:t>
            </a:r>
            <a:b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         กลุ่มครูที่สอนวิชา/กลุ่มสาระเดียวกันในช่วงชั้นเดียวกัน</a:t>
            </a:r>
            <a:b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         กลุ่มครูตามลักษณะงาน</a:t>
            </a:r>
            <a:b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87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7808" y="2044005"/>
            <a:ext cx="80939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1.2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จำนวนสมาชิก 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6-8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คน (ผู้บริหาร/ศึกษานิเทศก์ หมุนเวียนเข้าร่วม ทุกกลุ่ม)</a:t>
            </a:r>
            <a:endParaRPr lang="th-TH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3808" y="179784"/>
            <a:ext cx="6192688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0417" y="1226224"/>
            <a:ext cx="8161341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คุณ 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PLC 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มีวิธีการทำงาน(กระบวนการ)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endParaRPr lang="th-TH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7808" y="3270941"/>
            <a:ext cx="7848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1.3.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ระยะเวลา  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2-3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ชม.ต่อสัปดาห์ ตลอดหนึ่งปีการศึกษา  กำหนดเป็นชั่วโมงชัดเจนจะดีมาก</a:t>
            </a:r>
            <a:endParaRPr lang="th-TH" dirty="0">
              <a:solidFill>
                <a:prstClr val="black"/>
              </a:solidFill>
            </a:endParaRPr>
          </a:p>
        </p:txBody>
      </p:sp>
      <p:pic>
        <p:nvPicPr>
          <p:cNvPr id="7170" name="Picture 2" descr="รูปภาพที่เกี่ยวข้อ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268122"/>
            <a:ext cx="2431157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33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43808" y="179784"/>
            <a:ext cx="6192688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0417" y="1226224"/>
            <a:ext cx="8161341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คุณ 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PLC 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มีวิธีการทำงาน(กระบวนการ)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endParaRPr lang="th-TH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0417" y="2503192"/>
            <a:ext cx="79735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1.4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จัดชั่วโมงอยู่ในภาระการสอนของครู/</a:t>
            </a:r>
            <a:b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ภาระงาน เพื่อไม่ให้ครูถือว่าเป็นภาระเพิ่มขึ้น </a:t>
            </a:r>
            <a:endParaRPr lang="th-TH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0544" y="3623705"/>
            <a:ext cx="80410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1.5.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การจัด 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PLC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โดยใช้ 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ICT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ในการเข้ากลุ่มระหว่างการดำเนินการ</a:t>
            </a:r>
            <a:endParaRPr lang="th-TH" dirty="0">
              <a:solidFill>
                <a:prstClr val="black"/>
              </a:solidFill>
            </a:endParaRPr>
          </a:p>
        </p:txBody>
      </p:sp>
      <p:pic>
        <p:nvPicPr>
          <p:cNvPr id="8194" name="Picture 2" descr="รูปภาพที่เกี่ยวข้อ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365104"/>
            <a:ext cx="2181622" cy="218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99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2040" y="1831464"/>
            <a:ext cx="79445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2 .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บทบาทของบุคคลในการทำ 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2.1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ผู้อำนวยความสะดวก </a:t>
            </a:r>
            <a:b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-รักษาระดับการมีส่วนร่วมของสมาชิก   </a:t>
            </a:r>
            <a:b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-ควบคุมประเด็นการพูดคุย</a:t>
            </a:r>
            <a:b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-ยั่วยุให้เกิดการแลกเปลี่ยนเรียนรู้โดยให้ทุกคนแสดงความคิดเห็น</a:t>
            </a:r>
          </a:p>
        </p:txBody>
      </p:sp>
      <p:pic>
        <p:nvPicPr>
          <p:cNvPr id="6146" name="Picture 2" descr="ผลการค้นหารูปภาพสำหรับ plc การศึกษา คื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293096"/>
            <a:ext cx="2492818" cy="227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43808" y="82115"/>
            <a:ext cx="6192688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0417" y="1128555"/>
            <a:ext cx="8161341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คุณ 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PLC 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มีวิธีการทำงาน(กระบวนการ)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endParaRPr lang="th-TH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91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98789" y="1988840"/>
            <a:ext cx="79445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2.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บทบาทของบุคคลในการทำ 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2.2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สมาชิก</a:t>
            </a:r>
            <a:b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-เปิดใจรับฟัง และเสนอความคิดเห็นอย่างสร้างสรรค์</a:t>
            </a:r>
            <a:b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-รับแนวทางไปปฏิบัติและนำผลมาเสนอ พร้อมต่อยอด</a:t>
            </a:r>
            <a:b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2.3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ผู้บันทึก </a:t>
            </a:r>
            <a:b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สรุปประเด็นการสนทนาและแนวทางแก้ปัญหา พร้อมบันทึก 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Logbook</a:t>
            </a:r>
            <a:endParaRPr lang="th-TH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3808" y="82115"/>
            <a:ext cx="6192688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0417" y="1128555"/>
            <a:ext cx="8161341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คุณ 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PLC 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มีวิธีการทำงาน(กระบวนการ)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endParaRPr lang="th-TH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74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1" t="13357" r="22244" b="18321"/>
          <a:stretch/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401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3808" y="179784"/>
            <a:ext cx="6192688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0417" y="1226224"/>
            <a:ext cx="8161341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คุณ 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PLC 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มีวิธีการทำงาน(กระบวนการ)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endParaRPr lang="th-TH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9746" y="2132856"/>
            <a:ext cx="8504742" cy="181588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SG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  2.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กลุ่มร่วมกันคิด “ปัญหาการเรียนรู้ของนักเรียน”</a:t>
            </a:r>
          </a:p>
          <a:p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หาปัญหาสำคัญที่สุด</a:t>
            </a:r>
            <a:b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   สิ่งที่ต้องระวัง  คือ การไม่ช่วยกันค้นหาปัญหาที่แท้จริง  ผลักปัญหาออกจากตัว</a:t>
            </a:r>
          </a:p>
        </p:txBody>
      </p:sp>
      <p:pic>
        <p:nvPicPr>
          <p:cNvPr id="9218" name="Picture 2" descr="ผลการค้นหารูปภาพสำหรับ ปัญหาการทำงานการ์ตู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221088"/>
            <a:ext cx="47815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67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8194" name="Picture 2" descr="ผลการค้นหารูปภาพสำหรับ ระดับการเรียนรู้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574619" cy="645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85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9" t="16952" r="8061" b="8048"/>
          <a:stretch/>
        </p:blipFill>
        <p:spPr bwMode="auto">
          <a:xfrm>
            <a:off x="0" y="15956"/>
            <a:ext cx="9144000" cy="6842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0643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3808" y="179784"/>
            <a:ext cx="6192688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0417" y="1226224"/>
            <a:ext cx="8161341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คุณ 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PLC 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มีวิธีการทำงาน(กระบวนการ)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endParaRPr lang="th-TH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9746" y="2132856"/>
            <a:ext cx="8504742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  3</a:t>
            </a:r>
            <a:r>
              <a:rPr lang="en-SG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th-TH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หา</a:t>
            </a: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สาเหตุสำคัญที่ทำให้เกิดปัญหา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9746" y="3212976"/>
            <a:ext cx="8504742" cy="18158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จากนั้นกลุ่มอภิปรายหาสาเหตุที่แท้จริง  เน้น</a:t>
            </a:r>
            <a:b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ไปที่การสอนของครูเป็นอันดับแรก ที่ถือว่าเป็นสาเหตุที่แท้จริง เช่น  นักเรียนอ่านไม่ออก เป็นปัญหาสำคัญร่วมกัน   ไม่ใช่สาเหตุว่า  พ่อแม่แยกทาง </a:t>
            </a:r>
          </a:p>
        </p:txBody>
      </p:sp>
    </p:spTree>
    <p:extLst>
      <p:ext uri="{BB962C8B-B14F-4D97-AF65-F5344CB8AC3E}">
        <p14:creationId xmlns:p14="http://schemas.microsoft.com/office/powerpoint/2010/main" val="295878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07704" y="2492896"/>
            <a:ext cx="5400600" cy="707886"/>
          </a:xfrm>
          <a:prstGeom prst="rect">
            <a:avLst/>
          </a:prstGeom>
          <a:solidFill>
            <a:srgbClr val="62139E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การสอบ/การประเมินผล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itchFamily="18" charset="-34"/>
              <a:cs typeface="JasmineUPC" pitchFamily="18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7704" y="3854951"/>
            <a:ext cx="5400600" cy="707886"/>
          </a:xfrm>
          <a:prstGeom prst="rect">
            <a:avLst/>
          </a:prstGeom>
          <a:solidFill>
            <a:srgbClr val="219797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การสอนและการเรียน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itchFamily="18" charset="-34"/>
              <a:cs typeface="JasmineUPC" pitchFamily="18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7704" y="5229200"/>
            <a:ext cx="5400600" cy="707886"/>
          </a:xfrm>
          <a:prstGeom prst="rect">
            <a:avLst/>
          </a:prstGeom>
          <a:solidFill>
            <a:srgbClr val="D60093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หลักสูตร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itchFamily="18" charset="-34"/>
              <a:cs typeface="JasmineUPC" pitchFamily="18" charset="-34"/>
            </a:endParaRPr>
          </a:p>
        </p:txBody>
      </p:sp>
      <p:pic>
        <p:nvPicPr>
          <p:cNvPr id="11" name="Picture 1029" descr="https://blog.eduzones.com/images/blog/hawaiiku70/20130208180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6" y="-12898"/>
            <a:ext cx="3606260" cy="194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31" descr="http://www.phrae2.com/xn--22c9be4cqrb8m1c/wp-content/uploads/2011/12/exam-phrae2-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0"/>
            <a:ext cx="2644618" cy="192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33" descr="http://online.theactkk.net/system_news/userfiles/image/Quota%204%20University/9_9_57/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513" y="-12898"/>
            <a:ext cx="2910455" cy="194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ลูกศรลง 7"/>
          <p:cNvSpPr/>
          <p:nvPr/>
        </p:nvSpPr>
        <p:spPr>
          <a:xfrm>
            <a:off x="4958205" y="3284984"/>
            <a:ext cx="549899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6" name="ลูกศรลง 15"/>
          <p:cNvSpPr/>
          <p:nvPr/>
        </p:nvSpPr>
        <p:spPr>
          <a:xfrm>
            <a:off x="5004048" y="4725144"/>
            <a:ext cx="549899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4" name="ลูกศรขึ้น 13"/>
          <p:cNvSpPr/>
          <p:nvPr/>
        </p:nvSpPr>
        <p:spPr>
          <a:xfrm>
            <a:off x="3275856" y="3284984"/>
            <a:ext cx="504056" cy="5040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8" name="ลูกศรขึ้น 17"/>
          <p:cNvSpPr/>
          <p:nvPr/>
        </p:nvSpPr>
        <p:spPr>
          <a:xfrm>
            <a:off x="3383868" y="4653136"/>
            <a:ext cx="504056" cy="5040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76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8" grpId="0" animBg="1"/>
      <p:bldP spid="16" grpId="0" animBg="1"/>
      <p:bldP spid="14" grpId="0" animBg="1"/>
      <p:bldP spid="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img.ehowcdn.com/article-new/ds-photo/getty/article/227/174/stk146472rke_X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0"/>
            <a:ext cx="5521325" cy="638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12950" y="841375"/>
            <a:ext cx="5443538" cy="8302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ea typeface="Tahoma" pitchFamily="34" charset="0"/>
                <a:cs typeface="JasmineUPC" pitchFamily="18" charset="-34"/>
              </a:rPr>
              <a:t>มาตรฐานการเรียนรู้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1324" y="3429000"/>
            <a:ext cx="8283575" cy="1754188"/>
          </a:xfrm>
          <a:prstGeom prst="rect">
            <a:avLst/>
          </a:prstGeom>
          <a:solidFill>
            <a:srgbClr val="FFFF00">
              <a:alpha val="75000"/>
            </a:srgb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คุณภาพที่ต้องการให้เกิดขึ้นในตัวผู้เรียนเป็นสิ่งที่ผู้เรียน</a:t>
            </a:r>
            <a:r>
              <a:rPr lang="th-TH" sz="3600" b="1" dirty="0">
                <a:solidFill>
                  <a:srgbClr val="4BAC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พึงรู้ </a:t>
            </a:r>
            <a:r>
              <a:rPr lang="th-TH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และ</a:t>
            </a:r>
            <a:r>
              <a:rPr lang="th-TH" sz="3600" b="1" dirty="0">
                <a:solidFill>
                  <a:srgbClr val="4BAC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ปฏิบัติ</a:t>
            </a:r>
            <a:r>
              <a:rPr lang="th-TH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ได้</a:t>
            </a:r>
            <a:br>
              <a:rPr lang="th-TH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เมื่อจบการศึกษา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1325" y="5426075"/>
            <a:ext cx="8064500" cy="584200"/>
          </a:xfrm>
          <a:prstGeom prst="rect">
            <a:avLst/>
          </a:prstGeom>
          <a:solidFill>
            <a:srgbClr val="0070C0">
              <a:alpha val="52000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ความรู้ ความสามารถ ทักษะและคุณลักษณะ</a:t>
            </a:r>
          </a:p>
        </p:txBody>
      </p:sp>
    </p:spTree>
    <p:extLst>
      <p:ext uri="{BB962C8B-B14F-4D97-AF65-F5344CB8AC3E}">
        <p14:creationId xmlns:p14="http://schemas.microsoft.com/office/powerpoint/2010/main" val="41814854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6" descr="http://www.synaptic.co.th/images/gti/759102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188913"/>
            <a:ext cx="4111625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75300" y="860425"/>
            <a:ext cx="3081338" cy="12001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7200" b="1" dirty="0">
                <a:solidFill>
                  <a:prstClr val="white"/>
                </a:solidFill>
                <a:latin typeface="JasmineUPC" pitchFamily="18" charset="-34"/>
                <a:ea typeface="Tahoma" pitchFamily="34" charset="0"/>
                <a:cs typeface="JasmineUPC" pitchFamily="18" charset="-34"/>
              </a:rPr>
              <a:t>ตัวชี้วัด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9288" y="3429000"/>
            <a:ext cx="8007350" cy="1200150"/>
          </a:xfrm>
          <a:prstGeom prst="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สิ่งที่นักเรียน</a:t>
            </a: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พึงรู้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และ</a:t>
            </a: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ปฏิบัติได้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สะท้อนถึงมาตรฐานการเรียนรู้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9288" y="4965700"/>
            <a:ext cx="8007350" cy="1200150"/>
          </a:xfrm>
          <a:prstGeom prst="rect">
            <a:avLst/>
          </a:prstGeom>
          <a:solidFill>
            <a:srgbClr val="FFFF00">
              <a:alpha val="52000"/>
            </a:srgb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ตัวชี้วัดแสดงถึงเนื้อหาและการเรียนการสอน</a:t>
            </a:r>
          </a:p>
        </p:txBody>
      </p:sp>
    </p:spTree>
    <p:extLst>
      <p:ext uri="{BB962C8B-B14F-4D97-AF65-F5344CB8AC3E}">
        <p14:creationId xmlns:p14="http://schemas.microsoft.com/office/powerpoint/2010/main" val="77153164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rmutp.ac.th/web2558/wp-content/uploads/2015/04/class-room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9606"/>
            <a:ext cx="9252520" cy="302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1698923"/>
            <a:ext cx="2358901" cy="2123658"/>
          </a:xfrm>
          <a:prstGeom prst="rect">
            <a:avLst/>
          </a:prstGeom>
          <a:solidFill>
            <a:srgbClr val="FFFF00">
              <a:alpha val="35000"/>
            </a:srgb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 n S e e D a n g" pitchFamily="50" charset="-34"/>
                <a:cs typeface="I n S e e D a n g" pitchFamily="50" charset="-34"/>
              </a:rPr>
              <a:t>มาตรฐานและตัวชี้วัด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49810" y="1709278"/>
            <a:ext cx="5354638" cy="523220"/>
          </a:xfrm>
          <a:prstGeom prst="rect">
            <a:avLst/>
          </a:prstGeom>
          <a:solidFill>
            <a:srgbClr val="92D050">
              <a:alpha val="78000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นักเรียนรู้อะไร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สาระการเรียนรู้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23406" y="2794298"/>
            <a:ext cx="5353050" cy="1815882"/>
          </a:xfrm>
          <a:prstGeom prst="rect">
            <a:avLst/>
          </a:prstGeom>
          <a:solidFill>
            <a:schemeClr val="accent4">
              <a:lumMod val="50000"/>
              <a:alpha val="89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นักเรียนทำอะไรได้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     </a:t>
            </a:r>
            <a:r>
              <a:rPr lang="th-TH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วัตถุประสงค์</a:t>
            </a: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      การวัดและประเมินผล</a:t>
            </a:r>
          </a:p>
          <a:p>
            <a:pPr>
              <a:defRPr/>
            </a:pP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แนวทางการจัดการเรียนการสอน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2288" y="260648"/>
            <a:ext cx="2465536" cy="769441"/>
          </a:xfrm>
          <a:prstGeom prst="rect">
            <a:avLst/>
          </a:prstGeom>
          <a:solidFill>
            <a:srgbClr val="FFFF00">
              <a:alpha val="58000"/>
            </a:srgb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 n S e e D a n g" pitchFamily="50" charset="-34"/>
                <a:cs typeface="I n S e e D a n g" pitchFamily="50" charset="-34"/>
              </a:rPr>
              <a:t>หลักสูตร</a:t>
            </a:r>
            <a:endParaRPr lang="th-TH" sz="4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 n S e e D a n g" pitchFamily="50" charset="-34"/>
              <a:cs typeface="I n S e e D a n g" pitchFamily="50" charset="-34"/>
            </a:endParaRPr>
          </a:p>
        </p:txBody>
      </p:sp>
      <p:sp>
        <p:nvSpPr>
          <p:cNvPr id="2" name="Right Arrow 1"/>
          <p:cNvSpPr/>
          <p:nvPr/>
        </p:nvSpPr>
        <p:spPr>
          <a:xfrm rot="5400000">
            <a:off x="1277769" y="1092943"/>
            <a:ext cx="602903" cy="440518"/>
          </a:xfrm>
          <a:prstGeom prst="righ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583098" y="1988840"/>
            <a:ext cx="809451" cy="1156296"/>
          </a:xfrm>
          <a:prstGeom prst="righ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81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2" grpId="0" animBg="1"/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573090"/>
              </p:ext>
            </p:extLst>
          </p:nvPr>
        </p:nvGraphicFramePr>
        <p:xfrm>
          <a:off x="467544" y="336952"/>
          <a:ext cx="5929312" cy="1579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29312"/>
              </a:tblGrid>
              <a:tr h="7313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ตัวชี้วัด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8218" marR="58218" marT="0" marB="0">
                    <a:solidFill>
                      <a:srgbClr val="0070C0"/>
                    </a:solidFill>
                  </a:tcPr>
                </a:tc>
              </a:tr>
              <a:tr h="848189">
                <a:tc>
                  <a:txBody>
                    <a:bodyPr/>
                    <a:lstStyle/>
                    <a:p>
                      <a:pPr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endParaRPr lang="th-TH" sz="2400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1.</a:t>
                      </a:r>
                      <a:r>
                        <a:rPr lang="th-TH" sz="24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วิเคราะห์</a:t>
                      </a:r>
                      <a:r>
                        <a:rPr lang="th-TH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ชนิดและหน้าที่ของ</a:t>
                      </a:r>
                      <a:r>
                        <a:rPr lang="th-TH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คำใน</a:t>
                      </a:r>
                      <a:r>
                        <a:rPr lang="th-TH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ประโยค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8218" marR="58218" marT="0" marB="0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84213" y="2565400"/>
          <a:ext cx="4895850" cy="15065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95850"/>
              </a:tblGrid>
              <a:tr h="5921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  <a:r>
                        <a:rPr lang="th-TH" sz="2400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ผู้</a:t>
                      </a: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เรียนรู้อะไร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8211" marR="58211" marT="0" marB="0">
                    <a:solidFill>
                      <a:srgbClr val="FFFF00"/>
                    </a:solidFill>
                  </a:tcPr>
                </a:tc>
              </a:tr>
              <a:tr h="914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รู้จักชนิดและหน้าที่ของคำนาม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คำสรรพนาม  คำกริยา  คำวิเศษณ์  </a:t>
                      </a:r>
                      <a:r>
                        <a:rPr lang="th-TH" sz="2000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/>
                      </a:r>
                      <a:br>
                        <a:rPr lang="th-TH" sz="2000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</a:br>
                      <a:r>
                        <a:rPr lang="th-TH" sz="2000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คำ</a:t>
                      </a:r>
                      <a:r>
                        <a:rPr lang="th-TH" sz="2000" dirty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บุพบท  คำสันธาน  คำอุทาน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8211" marR="58211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433979"/>
              </p:ext>
            </p:extLst>
          </p:nvPr>
        </p:nvGraphicFramePr>
        <p:xfrm>
          <a:off x="611188" y="4508500"/>
          <a:ext cx="4897437" cy="1463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97437"/>
              </a:tblGrid>
              <a:tr h="6751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ผู้เรียนทำอะไรได้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8230" marR="58230" marT="0" marB="0">
                    <a:solidFill>
                      <a:srgbClr val="FFC000"/>
                    </a:solidFill>
                  </a:tcPr>
                </a:tc>
              </a:tr>
              <a:tr h="6209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มีเขียน</a:t>
                      </a:r>
                      <a:r>
                        <a:rPr lang="th-TH" sz="2400" dirty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วิเคราะห์คำตามชนิดของคำและหน้าที่ของคำในประโยคได้</a:t>
                      </a:r>
                      <a:endParaRPr lang="en-US" sz="2400" dirty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8230" marR="58230" marT="0" marB="0"/>
                </a:tc>
              </a:tr>
            </a:tbl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227763" y="2781300"/>
            <a:ext cx="2736850" cy="522288"/>
          </a:xfrm>
          <a:prstGeom prst="rect">
            <a:avLst/>
          </a:prstGeom>
          <a:solidFill>
            <a:schemeClr val="accent1">
              <a:alpha val="5215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สาระการเรียนรู้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940425" y="4437063"/>
            <a:ext cx="2735263" cy="523875"/>
          </a:xfrm>
          <a:prstGeom prst="rect">
            <a:avLst/>
          </a:prstGeom>
          <a:solidFill>
            <a:srgbClr val="00B050">
              <a:alpha val="5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วัตถุประสงค์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957888" y="5048250"/>
            <a:ext cx="2735262" cy="954088"/>
          </a:xfrm>
          <a:prstGeom prst="rect">
            <a:avLst/>
          </a:prstGeom>
          <a:solidFill>
            <a:srgbClr val="92D050">
              <a:alpha val="5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การวัดและประเมินผล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5759450" y="2808288"/>
            <a:ext cx="360363" cy="523875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5580063" y="4581525"/>
            <a:ext cx="360362" cy="466725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580063" y="5194300"/>
            <a:ext cx="360362" cy="466725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154378" y="1916832"/>
            <a:ext cx="2736850" cy="522288"/>
          </a:xfrm>
          <a:prstGeom prst="rect">
            <a:avLst/>
          </a:prstGeom>
          <a:solidFill>
            <a:schemeClr val="accent1">
              <a:alpha val="5215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b="1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แนวการสอน</a:t>
            </a:r>
            <a:endParaRPr lang="th-TH" b="1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3635896" y="1916832"/>
            <a:ext cx="2321992" cy="48463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13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3808" y="179784"/>
            <a:ext cx="6192688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747" y="1226224"/>
            <a:ext cx="8192012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คุณ 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PLC 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มีวิธีการทำงาน(กระบวนการ)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endParaRPr lang="th-TH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9746" y="2132856"/>
            <a:ext cx="8504742" cy="224676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SG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r>
              <a:rPr lang="en-SG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3. </a:t>
            </a:r>
            <a:r>
              <a:rPr lang="th-TH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หา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แนวทางแก้ไข “ปัญหาการเรียนรู้ของนักเรียน”ที่สำคัญนั้น  จะแก้ไขอย่างไรดูสาเหตุของปัญหา   </a:t>
            </a:r>
            <a: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แนวทางแก้ปัญหาอาจใช้ประสบการณ์ของครูที่ทำให้เกิดความสำเร็จ   ผู้ทรงคุณวุฒิ  งานวิจัย หรือแหล่งอื่นๆที่มีการเสนอแนวทางไว้แล้ว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0416" y="5137511"/>
            <a:ext cx="8333041" cy="95410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r>
              <a:rPr lang="th-TH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สรุป  แนวทางการแก้ปัญหาสำคัญ </a:t>
            </a:r>
            <a:r>
              <a:rPr lang="en-SG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r>
              <a:rPr lang="th-TH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เรื่องหรือ </a:t>
            </a:r>
            <a:r>
              <a:rPr lang="en-SG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SG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SG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2 </a:t>
            </a:r>
            <a:r>
              <a:rPr lang="th-TH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เรื่องตามสภาพของโรงเรียน</a:t>
            </a:r>
          </a:p>
        </p:txBody>
      </p:sp>
    </p:spTree>
    <p:extLst>
      <p:ext uri="{BB962C8B-B14F-4D97-AF65-F5344CB8AC3E}">
        <p14:creationId xmlns:p14="http://schemas.microsoft.com/office/powerpoint/2010/main" val="100702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1266" name="Picture 2" descr="รูปภาพที่เกี่ยวข้อ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633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95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1266" name="Picture 2" descr="ผลการค้นหารูปภาพสำหรับ Lesson Study คื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1"/>
          <a:stretch/>
        </p:blipFill>
        <p:spPr bwMode="auto">
          <a:xfrm>
            <a:off x="190499" y="0"/>
            <a:ext cx="8845997" cy="664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74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6" name="Picture 2" descr="ผลการค้นหารูปภาพสำหรับ active learning คื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819272" cy="678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08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8" t="13185" r="17110" b="1078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332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42" name="Picture 2" descr="http://1.bp.blogspot.com/-vUja9nojIg0/UyStJ1HwE6I/AAAAAAAAyoc/eu_jCd1k7f4/s1600/%E0%B8%AB%E0%B8%A5%E0%B8%B1%E0%B8%81%E0%B8%AA%E0%B8%B9%E0%B8%95%E0%B8%A3+%E0%B9%93PB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9252"/>
            <a:ext cx="8568952" cy="658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79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102" name="Picture 6" descr="ผลการค้นหารูปภาพสำหรับ การสอนแบบโครงงา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17" y="0"/>
            <a:ext cx="8854629" cy="664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03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3808" y="179784"/>
            <a:ext cx="6192688" cy="76944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sz="4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0417" y="1226224"/>
            <a:ext cx="8161341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คุณ 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PLC 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มีวิธีการทำงาน(กระบวนการ)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endParaRPr lang="th-TH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3536" y="2132856"/>
            <a:ext cx="8504742" cy="113877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SG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  4</a:t>
            </a:r>
            <a:r>
              <a:rPr lang="en-SG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นำแนวทางที่สรุปเพื่อนำไปแก้ไขปัญหา  </a:t>
            </a:r>
            <a:b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มาช่วยกัน</a:t>
            </a:r>
            <a:r>
              <a:rPr lang="th-TH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สร้างงาน สร้าง</a:t>
            </a:r>
            <a:r>
              <a:rPr lang="th-TH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แผนงาน</a:t>
            </a: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0417" y="3553852"/>
            <a:ext cx="8504742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r>
              <a:rPr lang="th-TH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เลือก   </a:t>
            </a:r>
            <a:r>
              <a:rPr lang="en-SG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PBL   </a:t>
            </a:r>
            <a:r>
              <a:rPr lang="th-TH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สิ่งที่ต้องทำต่อ คือ</a:t>
            </a: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2500" y="4221088"/>
            <a:ext cx="8504742" cy="95410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SG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th-TH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th-TH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ทำอย่างไร  ทำเมื่อไร  </a:t>
            </a:r>
            <a:r>
              <a:rPr lang="th-TH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ใช้อย่างไร และตรวจสอบการทำงานอย่างไร</a:t>
            </a:r>
            <a:endParaRPr lang="th-TH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0417" y="5427221"/>
            <a:ext cx="8504742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th-TH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จะ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เสนอ</a:t>
            </a:r>
            <a:r>
              <a:rPr lang="th-TH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ผลระหว่าง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ทำงาน</a:t>
            </a:r>
            <a:b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และสรุปผลเมื่อไร</a:t>
            </a:r>
          </a:p>
        </p:txBody>
      </p:sp>
    </p:spTree>
    <p:extLst>
      <p:ext uri="{BB962C8B-B14F-4D97-AF65-F5344CB8AC3E}">
        <p14:creationId xmlns:p14="http://schemas.microsoft.com/office/powerpoint/2010/main" val="17087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3808" y="179784"/>
            <a:ext cx="6192688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0417" y="1226224"/>
            <a:ext cx="8161341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คุณ 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PLC 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มีวิธีการทำงาน(กระบวนการ)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endParaRPr lang="th-TH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3304" y="2204864"/>
            <a:ext cx="8307082" cy="52322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เรื่องการสอน </a:t>
            </a:r>
            <a:r>
              <a:rPr lang="en-SG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PBL  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กำหนดการทดลองสอน </a:t>
            </a:r>
            <a:r>
              <a:rPr lang="en-SG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1 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เดือน</a:t>
            </a:r>
            <a:r>
              <a:rPr lang="en-SG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th-TH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32243" y="3933056"/>
            <a:ext cx="7704856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ight Brace 11"/>
          <p:cNvSpPr/>
          <p:nvPr/>
        </p:nvSpPr>
        <p:spPr>
          <a:xfrm rot="5400000">
            <a:off x="632243" y="4221088"/>
            <a:ext cx="1491485" cy="129614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6250" y="5661248"/>
            <a:ext cx="1515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ทดลองสอน</a:t>
            </a:r>
            <a:endParaRPr lang="th-TH" sz="2000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67824" y="3457085"/>
            <a:ext cx="14622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สัปดาห์ที่ ๓</a:t>
            </a:r>
            <a:endParaRPr lang="th-TH" sz="2000" dirty="0">
              <a:solidFill>
                <a:prstClr val="black"/>
              </a:solidFill>
            </a:endParaRPr>
          </a:p>
        </p:txBody>
      </p:sp>
      <p:sp>
        <p:nvSpPr>
          <p:cNvPr id="15" name="Right Brace 14"/>
          <p:cNvSpPr/>
          <p:nvPr/>
        </p:nvSpPr>
        <p:spPr>
          <a:xfrm rot="5400000">
            <a:off x="2687506" y="4221088"/>
            <a:ext cx="1491485" cy="129614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55776" y="5734383"/>
            <a:ext cx="18886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เสนอผล /</a:t>
            </a:r>
            <a:r>
              <a:rPr lang="en-SG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AAR</a:t>
            </a:r>
            <a:endParaRPr lang="th-TH" sz="2000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36774" y="3488287"/>
            <a:ext cx="14798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สัปดาห์ที่ ๒</a:t>
            </a:r>
            <a:endParaRPr lang="th-TH" sz="2000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11050" y="3460992"/>
            <a:ext cx="14654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สัปดาห์ที่ ๑</a:t>
            </a:r>
            <a:endParaRPr lang="th-TH" sz="2000" dirty="0">
              <a:solidFill>
                <a:prstClr val="black"/>
              </a:solidFill>
            </a:endParaRPr>
          </a:p>
        </p:txBody>
      </p:sp>
      <p:sp>
        <p:nvSpPr>
          <p:cNvPr id="19" name="Right Brace 18"/>
          <p:cNvSpPr/>
          <p:nvPr/>
        </p:nvSpPr>
        <p:spPr>
          <a:xfrm rot="5400000">
            <a:off x="4753212" y="4174743"/>
            <a:ext cx="1491485" cy="129614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27219" y="5614903"/>
            <a:ext cx="1515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ทดลองสอน</a:t>
            </a:r>
            <a:endParaRPr lang="th-TH" sz="2000" dirty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60232" y="3409430"/>
            <a:ext cx="14814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สัปดาห์ที่ ๔</a:t>
            </a:r>
            <a:endParaRPr lang="th-TH" sz="2000" dirty="0">
              <a:solidFill>
                <a:prstClr val="black"/>
              </a:solidFill>
            </a:endParaRPr>
          </a:p>
        </p:txBody>
      </p:sp>
      <p:sp>
        <p:nvSpPr>
          <p:cNvPr id="22" name="Right Brace 21"/>
          <p:cNvSpPr/>
          <p:nvPr/>
        </p:nvSpPr>
        <p:spPr>
          <a:xfrm rot="5400000">
            <a:off x="6655237" y="4252451"/>
            <a:ext cx="1491485" cy="129614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black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60232" y="5702363"/>
            <a:ext cx="18886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เสนอผล /</a:t>
            </a:r>
            <a:r>
              <a:rPr lang="en-SG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AAR</a:t>
            </a:r>
            <a:endParaRPr lang="th-TH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73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9218" name="Picture 2" descr="https://3.bp.blogspot.com/-EAQlFrut9sk/U7_tEMOV2FI/AAAAAAAA4qA/6BxN5_OheGA/w877-h658-no/Slide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86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42" name="Picture 2" descr="https://4.bp.blogspot.com/-X9L0eGGDwU4/U4yOjLYPTgI/AAAAAAAA2TE/ykl_KWbinSE/s1600/PBL+%E0%B8%82%E0%B8%AD%E0%B8%87%E0%B8%84%E0%B8%A3%E0%B8%B9%E0%B8%95%E0%B8%B4%E0%B9%8B%E0%B8%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948142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23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3808" y="179784"/>
            <a:ext cx="6192688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0417" y="1226224"/>
            <a:ext cx="8161341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คุณ 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PLC 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มีวิธีการทำงาน(กระบวนการ)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endParaRPr lang="th-TH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9746" y="2132856"/>
            <a:ext cx="8504742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SG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5. 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นำแผนที่ร่วมกันคิดไปใช้ตามกำหนดการทำงาน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8586" y="3068960"/>
            <a:ext cx="8504742" cy="138499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ต้องนำไปใช้อย่างจริงจัง และกล้าเสนอผลจะสำเร็จหรือไม่ก็ตามและพร้อมจะนำไปปรับปรุง  ต้องนำผลมาเสนอตามช่วงเวลา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3903" y="4797152"/>
            <a:ext cx="8504742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ผลงานที่อาจนำเสนอกันในช่องทาง </a:t>
            </a:r>
            <a:r>
              <a:rPr lang="en-SG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Line 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หรือ </a:t>
            </a:r>
            <a:r>
              <a:rPr lang="en-SG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Facebook  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หรือรูปแบบอื่นๆ  </a:t>
            </a:r>
          </a:p>
        </p:txBody>
      </p:sp>
    </p:spTree>
    <p:extLst>
      <p:ext uri="{BB962C8B-B14F-4D97-AF65-F5344CB8AC3E}">
        <p14:creationId xmlns:p14="http://schemas.microsoft.com/office/powerpoint/2010/main" val="25307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3808" y="179784"/>
            <a:ext cx="6192688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0417" y="1226224"/>
            <a:ext cx="8161341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คุณ 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PLC 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มีวิธีการทำงาน(กระบวนการ)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endParaRPr lang="th-TH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9746" y="2132856"/>
            <a:ext cx="8504742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SG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6. 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นำผลมาสรุปสุดท้ายว่าผลเป็นประการใด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8586" y="3068960"/>
            <a:ext cx="8504742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ร่วมกันสะท้อนผล และปรับปรุงงานให้ดีขึ้น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8103" y="3861048"/>
            <a:ext cx="8504742" cy="138499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ถ้าผลการทดลองเป็นไปตามวัตถุประสงค์  ก็เผยแพร่</a:t>
            </a:r>
          </a:p>
          <a:p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หรือปรับปรุงให้ยิ่งขึ้น  ผลไม่เป็นไปตามวัตถุประสงค์ ก็ปรับปรุงทดลองใหม่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7553" y="5642084"/>
            <a:ext cx="8504742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สิ่งสำเร็จ  คือ  นวัตกรรม  </a:t>
            </a:r>
          </a:p>
        </p:txBody>
      </p:sp>
    </p:spTree>
    <p:extLst>
      <p:ext uri="{BB962C8B-B14F-4D97-AF65-F5344CB8AC3E}">
        <p14:creationId xmlns:p14="http://schemas.microsoft.com/office/powerpoint/2010/main" val="80367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3808" y="179784"/>
            <a:ext cx="6192688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0417" y="1226224"/>
            <a:ext cx="8161341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คุณ 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PLC 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มีวิธีการทำงาน(กระบวนการ)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endParaRPr lang="th-TH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9746" y="2132856"/>
            <a:ext cx="8504742" cy="224676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ที่สำคัญ คือ  การทำงานตั้งแต่ขั้นแรกถึงขั้นสุดท้าย ต้องมีการบันทึก (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Logbook) 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ออกแบบเอง ง่าย สั้นหนึ่งหน้าก็พอ  อาจนำเสนอทาง 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Line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หรือ 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Facebook 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หรือรูปแบบอื่นๆ  </a:t>
            </a:r>
          </a:p>
          <a:p>
            <a:endParaRPr lang="th-TH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290" name="Picture 2" descr="ผลการค้นหารูปภาพสำหรับ logbook  ไทย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777428"/>
            <a:ext cx="5591926" cy="279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83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193632"/>
            <a:ext cx="1872208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ปัญหา</a:t>
            </a:r>
            <a:endParaRPr lang="th-TH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9792" y="2207280"/>
            <a:ext cx="1872208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สาเหตุ</a:t>
            </a:r>
            <a:endParaRPr lang="th-TH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8088" y="2188177"/>
            <a:ext cx="3304312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แนวทางแก้ไข</a:t>
            </a:r>
            <a:endParaRPr lang="th-TH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8088" y="1058351"/>
            <a:ext cx="3304312" cy="64633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Lesson </a:t>
            </a:r>
            <a:r>
              <a:rPr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Study            </a:t>
            </a:r>
            <a:endParaRPr lang="en-US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85629" y="3361202"/>
            <a:ext cx="3195792" cy="95410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Active </a:t>
            </a: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leaning</a:t>
            </a:r>
          </a:p>
          <a:p>
            <a:pPr algn="ctr"/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PBL 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2267744" y="2348880"/>
            <a:ext cx="432048" cy="3779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4572000" y="2348880"/>
            <a:ext cx="360040" cy="3675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5400000">
            <a:off x="6048042" y="2865964"/>
            <a:ext cx="536032" cy="440347"/>
          </a:xfrm>
          <a:prstGeom prst="rightArrow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 rot="10800000">
            <a:off x="6084168" y="1630258"/>
            <a:ext cx="452064" cy="502598"/>
          </a:xfrm>
          <a:prstGeom prst="downArrow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pic>
        <p:nvPicPr>
          <p:cNvPr id="3074" name="Picture 2" descr="ผลการค้นหารูปภาพสำหรับ ทางเลือ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9" y="3237348"/>
            <a:ext cx="3441551" cy="338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965943" y="5498068"/>
            <a:ext cx="3195792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PBL 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6012160" y="4365104"/>
            <a:ext cx="708364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1213" y="4841389"/>
            <a:ext cx="1163844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เลือก</a:t>
            </a: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332656"/>
            <a:ext cx="8496944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ภาพตลอดแนวของ </a:t>
            </a:r>
            <a:r>
              <a:rPr lang="en-S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5536" y="1196752"/>
            <a:ext cx="1872208" cy="70788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ทีม</a:t>
            </a:r>
            <a:r>
              <a:rPr lang="en-SG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1115616" y="1904638"/>
            <a:ext cx="504056" cy="2835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4898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7" t="18836" r="24812" b="6250"/>
          <a:stretch/>
        </p:blipFill>
        <p:spPr bwMode="auto">
          <a:xfrm>
            <a:off x="12524" y="0"/>
            <a:ext cx="91314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939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915816" y="2708920"/>
            <a:ext cx="6120680" cy="187220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620688"/>
            <a:ext cx="2592288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PBL 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520" y="1553918"/>
            <a:ext cx="2592288" cy="95410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สร้างแผนการเรียนรู้ร่วมกัน</a:t>
            </a: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87824" y="1984805"/>
            <a:ext cx="5976664" cy="52322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นำแผนไปใช้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7824" y="2847030"/>
            <a:ext cx="1152128" cy="830997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นำผลมาคุย</a:t>
            </a:r>
            <a:endParaRPr 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83968" y="2833318"/>
            <a:ext cx="1152128" cy="156966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ปรับและนำผลมาคุย</a:t>
            </a:r>
            <a:endParaRPr 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99406" y="2847030"/>
            <a:ext cx="1152128" cy="83099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นำผลมาคุย</a:t>
            </a:r>
            <a:endParaRPr 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13227" y="2833318"/>
            <a:ext cx="1152128" cy="156966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ปรับและนำผลมาคุย</a:t>
            </a:r>
            <a:endParaRPr 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14997" y="2847030"/>
            <a:ext cx="1049491" cy="83099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สรุป</a:t>
            </a:r>
          </a:p>
          <a:p>
            <a:pPr algn="ctr"/>
            <a:r>
              <a:rPr lang="th-TH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ผล</a:t>
            </a:r>
            <a:endParaRPr 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64476" y="4756014"/>
            <a:ext cx="6100012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นวัตกรรม/เผยแพร่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64476" y="5536396"/>
            <a:ext cx="6100012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ปรับใช้ใหม่และย้อนไปใช้ใหม่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1520" y="4756014"/>
            <a:ext cx="2592288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สำเร็จ</a:t>
            </a: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1520" y="5549869"/>
            <a:ext cx="2592288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ไม่สำเร็จ</a:t>
            </a: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1080140" y="1143908"/>
            <a:ext cx="504056" cy="410010"/>
          </a:xfrm>
          <a:prstGeom prst="down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Bent-Up Arrow 13"/>
          <p:cNvSpPr/>
          <p:nvPr/>
        </p:nvSpPr>
        <p:spPr>
          <a:xfrm rot="5400000">
            <a:off x="1080140" y="2726658"/>
            <a:ext cx="1259612" cy="1224136"/>
          </a:xfrm>
          <a:prstGeom prst="bentUp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Bent-Up Arrow 18"/>
          <p:cNvSpPr/>
          <p:nvPr/>
        </p:nvSpPr>
        <p:spPr>
          <a:xfrm rot="10800000">
            <a:off x="1043608" y="3968532"/>
            <a:ext cx="1224136" cy="787482"/>
          </a:xfrm>
          <a:prstGeom prst="bentUp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ภาพตลอดแนวของ </a:t>
            </a:r>
            <a:r>
              <a:rPr lang="en-S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25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193632"/>
            <a:ext cx="1872208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เป้าหมาย</a:t>
            </a: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9792" y="2207280"/>
            <a:ext cx="1872208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จุดเด่น/จุดที่ควรพัฒนา</a:t>
            </a:r>
            <a:endParaRPr lang="th-TH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8088" y="2188177"/>
            <a:ext cx="3304312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วิธีการพัฒนา</a:t>
            </a:r>
            <a:endParaRPr lang="th-TH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8088" y="1058351"/>
            <a:ext cx="3304312" cy="64633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กลุ่มสาระ</a:t>
            </a:r>
            <a:endParaRPr lang="en-US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85629" y="3361202"/>
            <a:ext cx="3195792" cy="95410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ชั้นเรียน/ผู้ปกครอง/ชุมชน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2267744" y="2348880"/>
            <a:ext cx="432048" cy="3779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4572000" y="2348880"/>
            <a:ext cx="360040" cy="3675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5400000">
            <a:off x="6048042" y="2865964"/>
            <a:ext cx="536032" cy="440347"/>
          </a:xfrm>
          <a:prstGeom prst="rightArrow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 rot="10800000">
            <a:off x="6084168" y="1630258"/>
            <a:ext cx="452064" cy="502598"/>
          </a:xfrm>
          <a:prstGeom prst="downArrow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pic>
        <p:nvPicPr>
          <p:cNvPr id="3074" name="Picture 2" descr="ผลการค้นหารูปภาพสำหรับ ทางเลือ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9" y="3237348"/>
            <a:ext cx="3441551" cy="338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965943" y="5498068"/>
            <a:ext cx="3195792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คู่มือการพัฒนา</a:t>
            </a: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6012160" y="4365104"/>
            <a:ext cx="708364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1213" y="4841389"/>
            <a:ext cx="1163844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เลือก</a:t>
            </a: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332656"/>
            <a:ext cx="8496944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ภาพตลอดแนวของ </a:t>
            </a:r>
            <a:r>
              <a:rPr lang="en-S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5536" y="1196752"/>
            <a:ext cx="1872208" cy="70788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ทีม</a:t>
            </a:r>
            <a:r>
              <a:rPr lang="en-SG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1115616" y="1904638"/>
            <a:ext cx="504056" cy="2835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875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915816" y="2708920"/>
            <a:ext cx="6120680" cy="187220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620688"/>
            <a:ext cx="2592288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คู่มือพัฒนา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520" y="1553918"/>
            <a:ext cx="2592288" cy="95410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กิจกรรมใน</a:t>
            </a:r>
            <a:br>
              <a:rPr lang="th-TH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แต่ละระดับ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87824" y="1984805"/>
            <a:ext cx="5976664" cy="52322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นำแผนไปใช้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7824" y="2847030"/>
            <a:ext cx="1152128" cy="830997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นำผลมาคุย</a:t>
            </a:r>
            <a:endParaRPr 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83968" y="2833318"/>
            <a:ext cx="1152128" cy="156966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ปรับและนำผลมาคุย</a:t>
            </a:r>
            <a:endParaRPr 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99406" y="2847030"/>
            <a:ext cx="1152128" cy="83099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นำผลมาคุย</a:t>
            </a:r>
            <a:endParaRPr 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13227" y="2833318"/>
            <a:ext cx="1152128" cy="156966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ปรับและนำผลมาคุย</a:t>
            </a:r>
            <a:endParaRPr 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14997" y="2847030"/>
            <a:ext cx="1049491" cy="83099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สรุป</a:t>
            </a:r>
          </a:p>
          <a:p>
            <a:pPr algn="ctr"/>
            <a:r>
              <a:rPr lang="th-TH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ผล</a:t>
            </a:r>
            <a:endParaRPr 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64476" y="4756014"/>
            <a:ext cx="6100012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นวัตกรรม/เผยแพร่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64476" y="5536396"/>
            <a:ext cx="6100012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ปรับใช้ใหม่และย้อนไปใช้ใหม่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1520" y="4756014"/>
            <a:ext cx="2592288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สำเร็จ</a:t>
            </a: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1520" y="5549869"/>
            <a:ext cx="2592288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ไม่สำเร็จ</a:t>
            </a: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1080140" y="1143908"/>
            <a:ext cx="504056" cy="410010"/>
          </a:xfrm>
          <a:prstGeom prst="down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Bent-Up Arrow 13"/>
          <p:cNvSpPr/>
          <p:nvPr/>
        </p:nvSpPr>
        <p:spPr>
          <a:xfrm rot="5400000">
            <a:off x="1080140" y="2726658"/>
            <a:ext cx="1259612" cy="1224136"/>
          </a:xfrm>
          <a:prstGeom prst="bentUp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Bent-Up Arrow 18"/>
          <p:cNvSpPr/>
          <p:nvPr/>
        </p:nvSpPr>
        <p:spPr>
          <a:xfrm rot="10800000">
            <a:off x="1043608" y="3968532"/>
            <a:ext cx="1224136" cy="787482"/>
          </a:xfrm>
          <a:prstGeom prst="bentUp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ภาพตลอดแนวของ </a:t>
            </a:r>
            <a:r>
              <a:rPr lang="en-S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23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own Arrow 20"/>
          <p:cNvSpPr/>
          <p:nvPr/>
        </p:nvSpPr>
        <p:spPr>
          <a:xfrm>
            <a:off x="4499992" y="997836"/>
            <a:ext cx="1800200" cy="58719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1110087" y="167300"/>
            <a:ext cx="1440160" cy="477386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310470"/>
            <a:ext cx="2592288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หน่วยงนห</a:t>
            </a:r>
            <a:r>
              <a:rPr lang="th-TH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ลัก</a:t>
            </a:r>
            <a:endParaRPr lang="th-TH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4747" y="986090"/>
            <a:ext cx="2597093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กำหนดนโยบาย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0523" y="1661710"/>
            <a:ext cx="258955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ส่งเสริม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552" y="2337330"/>
            <a:ext cx="258123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นิเทศ /ติดตาม/กำกับและประเมินผล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07904" y="530010"/>
            <a:ext cx="5256584" cy="40011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โรงเรียน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07904" y="1191982"/>
            <a:ext cx="3384376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รวมกลุ่ม </a:t>
            </a:r>
            <a:r>
              <a:rPr lang="en-SG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7904" y="1780121"/>
            <a:ext cx="3384376" cy="13234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1:</a:t>
            </a:r>
            <a:r>
              <a:rPr lang="th-TH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ค้นหาปัญหา</a:t>
            </a:r>
          </a:p>
          <a:p>
            <a:pPr algn="ctr"/>
            <a:r>
              <a:rPr lang="th-TH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หาสาเหตุและแนวทางแก้ไข</a:t>
            </a:r>
          </a:p>
          <a:p>
            <a:pPr algn="ctr"/>
            <a:r>
              <a:rPr lang="th-TH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สรุปแนวทาง</a:t>
            </a:r>
            <a:br>
              <a:rPr lang="th-TH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สร้างวิธีการตามแนวทาง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96846" y="3272072"/>
            <a:ext cx="3384376" cy="132343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20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2:</a:t>
            </a:r>
            <a:r>
              <a:rPr lang="th-TH" sz="20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นำสู่การปฏิบัติ</a:t>
            </a:r>
          </a:p>
          <a:p>
            <a:pPr algn="ctr"/>
            <a:r>
              <a:rPr lang="th-TH" sz="20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ลงมือตามแนวทาง</a:t>
            </a:r>
            <a:br>
              <a:rPr lang="th-TH" sz="20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20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พบกลุ่ม</a:t>
            </a:r>
            <a:br>
              <a:rPr lang="th-TH" sz="20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20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สรุปผลที่ได้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29858" y="4705458"/>
            <a:ext cx="3384376" cy="923330"/>
          </a:xfrm>
          <a:prstGeom prst="rect">
            <a:avLst/>
          </a:prstGeom>
          <a:solidFill>
            <a:srgbClr val="92D050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3:</a:t>
            </a:r>
            <a:r>
              <a:rPr lang="th-TH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สรุปแนวทาง</a:t>
            </a:r>
            <a:br>
              <a:rPr lang="th-TH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พบกลุ่มนำผล/สะท้อนผล</a:t>
            </a:r>
            <a:br>
              <a:rPr lang="th-TH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สรุปผลและสร้างแนวทางใหม่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24659" y="5837202"/>
            <a:ext cx="3384376" cy="40011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20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4:</a:t>
            </a:r>
            <a:r>
              <a:rPr lang="th-TH" sz="20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นำไปใช้ใหม่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42799" y="1191982"/>
            <a:ext cx="1721689" cy="400110"/>
          </a:xfrm>
          <a:prstGeom prst="rect">
            <a:avLst/>
          </a:prstGeom>
          <a:solidFill>
            <a:srgbClr val="00B050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เทคนิค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42799" y="1818643"/>
            <a:ext cx="1721689" cy="44012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th-TH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th-TH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th-TH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ทักษะการฟัง</a:t>
            </a:r>
          </a:p>
          <a:p>
            <a:pPr algn="ctr"/>
            <a:r>
              <a:rPr lang="th-TH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การค้นหาปัญหา</a:t>
            </a:r>
            <a:br>
              <a:rPr lang="th-TH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เรื่องเล่าฯ</a:t>
            </a:r>
            <a:endParaRPr lang="en-SG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SG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AAR</a:t>
            </a:r>
          </a:p>
          <a:p>
            <a:pPr algn="ctr"/>
            <a:r>
              <a:rPr lang="en-SG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ICT</a:t>
            </a:r>
          </a:p>
          <a:p>
            <a:pPr algn="ctr"/>
            <a:endParaRPr lang="en-SG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SG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SG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SG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SG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SG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610523" y="4404813"/>
            <a:ext cx="2741109" cy="2048523"/>
          </a:xfrm>
          <a:prstGeom prst="righ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0523" y="3272072"/>
            <a:ext cx="258123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พัฒนาต่อยอดเพื่อความยั่งยืน</a:t>
            </a:r>
          </a:p>
        </p:txBody>
      </p:sp>
    </p:spTree>
    <p:extLst>
      <p:ext uri="{BB962C8B-B14F-4D97-AF65-F5344CB8AC3E}">
        <p14:creationId xmlns:p14="http://schemas.microsoft.com/office/powerpoint/2010/main" val="172108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332656"/>
            <a:ext cx="8640960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เทคนิค หรือเคล็ดลับ ที่จำเป็นในการเสริมกระบวนการ </a:t>
            </a:r>
            <a:r>
              <a:rPr lang="en-SG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 </a:t>
            </a:r>
            <a:endParaRPr lang="th-TH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2675" y="1700808"/>
            <a:ext cx="82598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1.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ทักษะการฟัง</a:t>
            </a:r>
          </a:p>
          <a:p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เรื่องเล่าเร้าพลัง</a:t>
            </a:r>
            <a:b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3.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การวิเคราะห์ปัญหาและแนวทางการแก้ปัญหา</a:t>
            </a:r>
            <a:b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4. AAR </a:t>
            </a:r>
            <a:b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5.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ระดับการพัฒนาของนักเรียน</a:t>
            </a:r>
            <a:b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6. ICT </a:t>
            </a:r>
            <a:endParaRPr lang="th-TH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3314" name="Picture 2" descr="ผลการค้นหารูปภาพสำหรับ ฟังไม่รู้เรื่อ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227" y="3501008"/>
            <a:ext cx="3024336" cy="302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51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4338" name="Picture 2" descr="ผลการค้นหารูปภาพสำหรับ A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72" y="116632"/>
            <a:ext cx="9171171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03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ผลการค้นหารูปภาพสำหรับ ระดับการเรียนรู้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02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64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รูปแบบการพัฒนานักเรียน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-27384"/>
            <a:ext cx="676875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reeform 1"/>
          <p:cNvSpPr/>
          <p:nvPr/>
        </p:nvSpPr>
        <p:spPr>
          <a:xfrm>
            <a:off x="4140077" y="3284984"/>
            <a:ext cx="1119116" cy="1405719"/>
          </a:xfrm>
          <a:custGeom>
            <a:avLst/>
            <a:gdLst>
              <a:gd name="connsiteX0" fmla="*/ 859809 w 1119116"/>
              <a:gd name="connsiteY0" fmla="*/ 109182 h 1405719"/>
              <a:gd name="connsiteX1" fmla="*/ 750627 w 1119116"/>
              <a:gd name="connsiteY1" fmla="*/ 95534 h 1405719"/>
              <a:gd name="connsiteX2" fmla="*/ 709684 w 1119116"/>
              <a:gd name="connsiteY2" fmla="*/ 68239 h 1405719"/>
              <a:gd name="connsiteX3" fmla="*/ 627797 w 1119116"/>
              <a:gd name="connsiteY3" fmla="*/ 40943 h 1405719"/>
              <a:gd name="connsiteX4" fmla="*/ 518615 w 1119116"/>
              <a:gd name="connsiteY4" fmla="*/ 0 h 1405719"/>
              <a:gd name="connsiteX5" fmla="*/ 300251 w 1119116"/>
              <a:gd name="connsiteY5" fmla="*/ 13648 h 1405719"/>
              <a:gd name="connsiteX6" fmla="*/ 245660 w 1119116"/>
              <a:gd name="connsiteY6" fmla="*/ 54591 h 1405719"/>
              <a:gd name="connsiteX7" fmla="*/ 204716 w 1119116"/>
              <a:gd name="connsiteY7" fmla="*/ 95534 h 1405719"/>
              <a:gd name="connsiteX8" fmla="*/ 136478 w 1119116"/>
              <a:gd name="connsiteY8" fmla="*/ 177421 h 1405719"/>
              <a:gd name="connsiteX9" fmla="*/ 95534 w 1119116"/>
              <a:gd name="connsiteY9" fmla="*/ 191069 h 1405719"/>
              <a:gd name="connsiteX10" fmla="*/ 40943 w 1119116"/>
              <a:gd name="connsiteY10" fmla="*/ 272955 h 1405719"/>
              <a:gd name="connsiteX11" fmla="*/ 27295 w 1119116"/>
              <a:gd name="connsiteY11" fmla="*/ 327546 h 1405719"/>
              <a:gd name="connsiteX12" fmla="*/ 0 w 1119116"/>
              <a:gd name="connsiteY12" fmla="*/ 423081 h 1405719"/>
              <a:gd name="connsiteX13" fmla="*/ 27295 w 1119116"/>
              <a:gd name="connsiteY13" fmla="*/ 600501 h 1405719"/>
              <a:gd name="connsiteX14" fmla="*/ 81887 w 1119116"/>
              <a:gd name="connsiteY14" fmla="*/ 709683 h 1405719"/>
              <a:gd name="connsiteX15" fmla="*/ 109182 w 1119116"/>
              <a:gd name="connsiteY15" fmla="*/ 805218 h 1405719"/>
              <a:gd name="connsiteX16" fmla="*/ 163773 w 1119116"/>
              <a:gd name="connsiteY16" fmla="*/ 887104 h 1405719"/>
              <a:gd name="connsiteX17" fmla="*/ 232012 w 1119116"/>
              <a:gd name="connsiteY17" fmla="*/ 1009934 h 1405719"/>
              <a:gd name="connsiteX18" fmla="*/ 259307 w 1119116"/>
              <a:gd name="connsiteY18" fmla="*/ 1050878 h 1405719"/>
              <a:gd name="connsiteX19" fmla="*/ 354842 w 1119116"/>
              <a:gd name="connsiteY19" fmla="*/ 1146412 h 1405719"/>
              <a:gd name="connsiteX20" fmla="*/ 395785 w 1119116"/>
              <a:gd name="connsiteY20" fmla="*/ 1201003 h 1405719"/>
              <a:gd name="connsiteX21" fmla="*/ 450376 w 1119116"/>
              <a:gd name="connsiteY21" fmla="*/ 1282889 h 1405719"/>
              <a:gd name="connsiteX22" fmla="*/ 491319 w 1119116"/>
              <a:gd name="connsiteY22" fmla="*/ 1296537 h 1405719"/>
              <a:gd name="connsiteX23" fmla="*/ 532263 w 1119116"/>
              <a:gd name="connsiteY23" fmla="*/ 1337481 h 1405719"/>
              <a:gd name="connsiteX24" fmla="*/ 614149 w 1119116"/>
              <a:gd name="connsiteY24" fmla="*/ 1364776 h 1405719"/>
              <a:gd name="connsiteX25" fmla="*/ 709684 w 1119116"/>
              <a:gd name="connsiteY25" fmla="*/ 1405719 h 1405719"/>
              <a:gd name="connsiteX26" fmla="*/ 955343 w 1119116"/>
              <a:gd name="connsiteY26" fmla="*/ 1392072 h 1405719"/>
              <a:gd name="connsiteX27" fmla="*/ 1009934 w 1119116"/>
              <a:gd name="connsiteY27" fmla="*/ 1364776 h 1405719"/>
              <a:gd name="connsiteX28" fmla="*/ 1119116 w 1119116"/>
              <a:gd name="connsiteY28" fmla="*/ 1241946 h 1405719"/>
              <a:gd name="connsiteX29" fmla="*/ 1105469 w 1119116"/>
              <a:gd name="connsiteY29" fmla="*/ 968991 h 1405719"/>
              <a:gd name="connsiteX30" fmla="*/ 1064525 w 1119116"/>
              <a:gd name="connsiteY30" fmla="*/ 846161 h 1405719"/>
              <a:gd name="connsiteX31" fmla="*/ 1037230 w 1119116"/>
              <a:gd name="connsiteY31" fmla="*/ 750627 h 1405719"/>
              <a:gd name="connsiteX32" fmla="*/ 1023582 w 1119116"/>
              <a:gd name="connsiteY32" fmla="*/ 696036 h 1405719"/>
              <a:gd name="connsiteX33" fmla="*/ 996287 w 1119116"/>
              <a:gd name="connsiteY33" fmla="*/ 655092 h 1405719"/>
              <a:gd name="connsiteX34" fmla="*/ 968991 w 1119116"/>
              <a:gd name="connsiteY34" fmla="*/ 586854 h 1405719"/>
              <a:gd name="connsiteX35" fmla="*/ 941695 w 1119116"/>
              <a:gd name="connsiteY35" fmla="*/ 504967 h 1405719"/>
              <a:gd name="connsiteX36" fmla="*/ 914400 w 1119116"/>
              <a:gd name="connsiteY36" fmla="*/ 464024 h 1405719"/>
              <a:gd name="connsiteX37" fmla="*/ 887104 w 1119116"/>
              <a:gd name="connsiteY37" fmla="*/ 382137 h 1405719"/>
              <a:gd name="connsiteX38" fmla="*/ 859809 w 1119116"/>
              <a:gd name="connsiteY38" fmla="*/ 341194 h 1405719"/>
              <a:gd name="connsiteX39" fmla="*/ 805218 w 1119116"/>
              <a:gd name="connsiteY39" fmla="*/ 218364 h 1405719"/>
              <a:gd name="connsiteX40" fmla="*/ 777922 w 1119116"/>
              <a:gd name="connsiteY40" fmla="*/ 95534 h 1405719"/>
              <a:gd name="connsiteX41" fmla="*/ 736979 w 1119116"/>
              <a:gd name="connsiteY41" fmla="*/ 68239 h 1405719"/>
              <a:gd name="connsiteX42" fmla="*/ 682388 w 1119116"/>
              <a:gd name="connsiteY42" fmla="*/ 54591 h 140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19116" h="1405719">
                <a:moveTo>
                  <a:pt x="859809" y="109182"/>
                </a:moveTo>
                <a:cubicBezTo>
                  <a:pt x="823415" y="104633"/>
                  <a:pt x="786012" y="105184"/>
                  <a:pt x="750627" y="95534"/>
                </a:cubicBezTo>
                <a:cubicBezTo>
                  <a:pt x="734803" y="91218"/>
                  <a:pt x="724673" y="74901"/>
                  <a:pt x="709684" y="68239"/>
                </a:cubicBezTo>
                <a:cubicBezTo>
                  <a:pt x="683392" y="56554"/>
                  <a:pt x="651737" y="56903"/>
                  <a:pt x="627797" y="40943"/>
                </a:cubicBezTo>
                <a:cubicBezTo>
                  <a:pt x="567553" y="781"/>
                  <a:pt x="602938" y="16865"/>
                  <a:pt x="518615" y="0"/>
                </a:cubicBezTo>
                <a:cubicBezTo>
                  <a:pt x="445827" y="4549"/>
                  <a:pt x="371765" y="-655"/>
                  <a:pt x="300251" y="13648"/>
                </a:cubicBezTo>
                <a:cubicBezTo>
                  <a:pt x="277947" y="18109"/>
                  <a:pt x="262930" y="39788"/>
                  <a:pt x="245660" y="54591"/>
                </a:cubicBezTo>
                <a:cubicBezTo>
                  <a:pt x="231006" y="67152"/>
                  <a:pt x="217072" y="80707"/>
                  <a:pt x="204716" y="95534"/>
                </a:cubicBezTo>
                <a:cubicBezTo>
                  <a:pt x="173244" y="133301"/>
                  <a:pt x="181337" y="147515"/>
                  <a:pt x="136478" y="177421"/>
                </a:cubicBezTo>
                <a:cubicBezTo>
                  <a:pt x="124508" y="185401"/>
                  <a:pt x="109182" y="186520"/>
                  <a:pt x="95534" y="191069"/>
                </a:cubicBezTo>
                <a:cubicBezTo>
                  <a:pt x="52928" y="318893"/>
                  <a:pt x="122724" y="129841"/>
                  <a:pt x="40943" y="272955"/>
                </a:cubicBezTo>
                <a:cubicBezTo>
                  <a:pt x="31637" y="289241"/>
                  <a:pt x="32448" y="309511"/>
                  <a:pt x="27295" y="327546"/>
                </a:cubicBezTo>
                <a:cubicBezTo>
                  <a:pt x="-11860" y="464592"/>
                  <a:pt x="42663" y="252429"/>
                  <a:pt x="0" y="423081"/>
                </a:cubicBezTo>
                <a:cubicBezTo>
                  <a:pt x="788" y="428600"/>
                  <a:pt x="22788" y="587883"/>
                  <a:pt x="27295" y="600501"/>
                </a:cubicBezTo>
                <a:cubicBezTo>
                  <a:pt x="40981" y="638820"/>
                  <a:pt x="81887" y="709683"/>
                  <a:pt x="81887" y="709683"/>
                </a:cubicBezTo>
                <a:cubicBezTo>
                  <a:pt x="85100" y="722538"/>
                  <a:pt x="100280" y="789195"/>
                  <a:pt x="109182" y="805218"/>
                </a:cubicBezTo>
                <a:cubicBezTo>
                  <a:pt x="125114" y="833895"/>
                  <a:pt x="153399" y="855982"/>
                  <a:pt x="163773" y="887104"/>
                </a:cubicBezTo>
                <a:cubicBezTo>
                  <a:pt x="187795" y="959171"/>
                  <a:pt x="169440" y="916075"/>
                  <a:pt x="232012" y="1009934"/>
                </a:cubicBezTo>
                <a:cubicBezTo>
                  <a:pt x="241111" y="1023582"/>
                  <a:pt x="247709" y="1039280"/>
                  <a:pt x="259307" y="1050878"/>
                </a:cubicBezTo>
                <a:cubicBezTo>
                  <a:pt x="291152" y="1082723"/>
                  <a:pt x="327821" y="1110384"/>
                  <a:pt x="354842" y="1146412"/>
                </a:cubicBezTo>
                <a:cubicBezTo>
                  <a:pt x="368490" y="1164609"/>
                  <a:pt x="382741" y="1182369"/>
                  <a:pt x="395785" y="1201003"/>
                </a:cubicBezTo>
                <a:cubicBezTo>
                  <a:pt x="414597" y="1227878"/>
                  <a:pt x="419255" y="1272515"/>
                  <a:pt x="450376" y="1282889"/>
                </a:cubicBezTo>
                <a:lnTo>
                  <a:pt x="491319" y="1296537"/>
                </a:lnTo>
                <a:cubicBezTo>
                  <a:pt x="504967" y="1310185"/>
                  <a:pt x="515391" y="1328108"/>
                  <a:pt x="532263" y="1337481"/>
                </a:cubicBezTo>
                <a:cubicBezTo>
                  <a:pt x="557414" y="1351454"/>
                  <a:pt x="588415" y="1351909"/>
                  <a:pt x="614149" y="1364776"/>
                </a:cubicBezTo>
                <a:cubicBezTo>
                  <a:pt x="681607" y="1398506"/>
                  <a:pt x="649439" y="1385639"/>
                  <a:pt x="709684" y="1405719"/>
                </a:cubicBezTo>
                <a:cubicBezTo>
                  <a:pt x="791570" y="1401170"/>
                  <a:pt x="874082" y="1403153"/>
                  <a:pt x="955343" y="1392072"/>
                </a:cubicBezTo>
                <a:cubicBezTo>
                  <a:pt x="975501" y="1389323"/>
                  <a:pt x="994047" y="1377485"/>
                  <a:pt x="1009934" y="1364776"/>
                </a:cubicBezTo>
                <a:cubicBezTo>
                  <a:pt x="1076710" y="1311355"/>
                  <a:pt x="1081758" y="1297984"/>
                  <a:pt x="1119116" y="1241946"/>
                </a:cubicBezTo>
                <a:cubicBezTo>
                  <a:pt x="1114567" y="1150961"/>
                  <a:pt x="1115911" y="1059489"/>
                  <a:pt x="1105469" y="968991"/>
                </a:cubicBezTo>
                <a:cubicBezTo>
                  <a:pt x="1102543" y="943633"/>
                  <a:pt x="1072812" y="879312"/>
                  <a:pt x="1064525" y="846161"/>
                </a:cubicBezTo>
                <a:cubicBezTo>
                  <a:pt x="1021875" y="675553"/>
                  <a:pt x="1076378" y="887641"/>
                  <a:pt x="1037230" y="750627"/>
                </a:cubicBezTo>
                <a:cubicBezTo>
                  <a:pt x="1032077" y="732592"/>
                  <a:pt x="1030971" y="713276"/>
                  <a:pt x="1023582" y="696036"/>
                </a:cubicBezTo>
                <a:cubicBezTo>
                  <a:pt x="1017121" y="680960"/>
                  <a:pt x="1003622" y="669763"/>
                  <a:pt x="996287" y="655092"/>
                </a:cubicBezTo>
                <a:cubicBezTo>
                  <a:pt x="985331" y="633180"/>
                  <a:pt x="977363" y="609877"/>
                  <a:pt x="968991" y="586854"/>
                </a:cubicBezTo>
                <a:cubicBezTo>
                  <a:pt x="959158" y="559814"/>
                  <a:pt x="957655" y="528907"/>
                  <a:pt x="941695" y="504967"/>
                </a:cubicBezTo>
                <a:cubicBezTo>
                  <a:pt x="932597" y="491319"/>
                  <a:pt x="921062" y="479013"/>
                  <a:pt x="914400" y="464024"/>
                </a:cubicBezTo>
                <a:cubicBezTo>
                  <a:pt x="902715" y="437732"/>
                  <a:pt x="903064" y="406077"/>
                  <a:pt x="887104" y="382137"/>
                </a:cubicBezTo>
                <a:cubicBezTo>
                  <a:pt x="878006" y="368489"/>
                  <a:pt x="866471" y="356183"/>
                  <a:pt x="859809" y="341194"/>
                </a:cubicBezTo>
                <a:cubicBezTo>
                  <a:pt x="794844" y="195023"/>
                  <a:pt x="866990" y="311023"/>
                  <a:pt x="805218" y="218364"/>
                </a:cubicBezTo>
                <a:cubicBezTo>
                  <a:pt x="805078" y="217525"/>
                  <a:pt x="792068" y="113217"/>
                  <a:pt x="777922" y="95534"/>
                </a:cubicBezTo>
                <a:cubicBezTo>
                  <a:pt x="767676" y="82726"/>
                  <a:pt x="752055" y="74700"/>
                  <a:pt x="736979" y="68239"/>
                </a:cubicBezTo>
                <a:cubicBezTo>
                  <a:pt x="719739" y="60850"/>
                  <a:pt x="682388" y="54591"/>
                  <a:pt x="682388" y="5459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6261196" y="3212976"/>
            <a:ext cx="1119116" cy="1405719"/>
          </a:xfrm>
          <a:custGeom>
            <a:avLst/>
            <a:gdLst>
              <a:gd name="connsiteX0" fmla="*/ 859809 w 1119116"/>
              <a:gd name="connsiteY0" fmla="*/ 109182 h 1405719"/>
              <a:gd name="connsiteX1" fmla="*/ 750627 w 1119116"/>
              <a:gd name="connsiteY1" fmla="*/ 95534 h 1405719"/>
              <a:gd name="connsiteX2" fmla="*/ 709684 w 1119116"/>
              <a:gd name="connsiteY2" fmla="*/ 68239 h 1405719"/>
              <a:gd name="connsiteX3" fmla="*/ 627797 w 1119116"/>
              <a:gd name="connsiteY3" fmla="*/ 40943 h 1405719"/>
              <a:gd name="connsiteX4" fmla="*/ 518615 w 1119116"/>
              <a:gd name="connsiteY4" fmla="*/ 0 h 1405719"/>
              <a:gd name="connsiteX5" fmla="*/ 300251 w 1119116"/>
              <a:gd name="connsiteY5" fmla="*/ 13648 h 1405719"/>
              <a:gd name="connsiteX6" fmla="*/ 245660 w 1119116"/>
              <a:gd name="connsiteY6" fmla="*/ 54591 h 1405719"/>
              <a:gd name="connsiteX7" fmla="*/ 204716 w 1119116"/>
              <a:gd name="connsiteY7" fmla="*/ 95534 h 1405719"/>
              <a:gd name="connsiteX8" fmla="*/ 136478 w 1119116"/>
              <a:gd name="connsiteY8" fmla="*/ 177421 h 1405719"/>
              <a:gd name="connsiteX9" fmla="*/ 95534 w 1119116"/>
              <a:gd name="connsiteY9" fmla="*/ 191069 h 1405719"/>
              <a:gd name="connsiteX10" fmla="*/ 40943 w 1119116"/>
              <a:gd name="connsiteY10" fmla="*/ 272955 h 1405719"/>
              <a:gd name="connsiteX11" fmla="*/ 27295 w 1119116"/>
              <a:gd name="connsiteY11" fmla="*/ 327546 h 1405719"/>
              <a:gd name="connsiteX12" fmla="*/ 0 w 1119116"/>
              <a:gd name="connsiteY12" fmla="*/ 423081 h 1405719"/>
              <a:gd name="connsiteX13" fmla="*/ 27295 w 1119116"/>
              <a:gd name="connsiteY13" fmla="*/ 600501 h 1405719"/>
              <a:gd name="connsiteX14" fmla="*/ 81887 w 1119116"/>
              <a:gd name="connsiteY14" fmla="*/ 709683 h 1405719"/>
              <a:gd name="connsiteX15" fmla="*/ 109182 w 1119116"/>
              <a:gd name="connsiteY15" fmla="*/ 805218 h 1405719"/>
              <a:gd name="connsiteX16" fmla="*/ 163773 w 1119116"/>
              <a:gd name="connsiteY16" fmla="*/ 887104 h 1405719"/>
              <a:gd name="connsiteX17" fmla="*/ 232012 w 1119116"/>
              <a:gd name="connsiteY17" fmla="*/ 1009934 h 1405719"/>
              <a:gd name="connsiteX18" fmla="*/ 259307 w 1119116"/>
              <a:gd name="connsiteY18" fmla="*/ 1050878 h 1405719"/>
              <a:gd name="connsiteX19" fmla="*/ 354842 w 1119116"/>
              <a:gd name="connsiteY19" fmla="*/ 1146412 h 1405719"/>
              <a:gd name="connsiteX20" fmla="*/ 395785 w 1119116"/>
              <a:gd name="connsiteY20" fmla="*/ 1201003 h 1405719"/>
              <a:gd name="connsiteX21" fmla="*/ 450376 w 1119116"/>
              <a:gd name="connsiteY21" fmla="*/ 1282889 h 1405719"/>
              <a:gd name="connsiteX22" fmla="*/ 491319 w 1119116"/>
              <a:gd name="connsiteY22" fmla="*/ 1296537 h 1405719"/>
              <a:gd name="connsiteX23" fmla="*/ 532263 w 1119116"/>
              <a:gd name="connsiteY23" fmla="*/ 1337481 h 1405719"/>
              <a:gd name="connsiteX24" fmla="*/ 614149 w 1119116"/>
              <a:gd name="connsiteY24" fmla="*/ 1364776 h 1405719"/>
              <a:gd name="connsiteX25" fmla="*/ 709684 w 1119116"/>
              <a:gd name="connsiteY25" fmla="*/ 1405719 h 1405719"/>
              <a:gd name="connsiteX26" fmla="*/ 955343 w 1119116"/>
              <a:gd name="connsiteY26" fmla="*/ 1392072 h 1405719"/>
              <a:gd name="connsiteX27" fmla="*/ 1009934 w 1119116"/>
              <a:gd name="connsiteY27" fmla="*/ 1364776 h 1405719"/>
              <a:gd name="connsiteX28" fmla="*/ 1119116 w 1119116"/>
              <a:gd name="connsiteY28" fmla="*/ 1241946 h 1405719"/>
              <a:gd name="connsiteX29" fmla="*/ 1105469 w 1119116"/>
              <a:gd name="connsiteY29" fmla="*/ 968991 h 1405719"/>
              <a:gd name="connsiteX30" fmla="*/ 1064525 w 1119116"/>
              <a:gd name="connsiteY30" fmla="*/ 846161 h 1405719"/>
              <a:gd name="connsiteX31" fmla="*/ 1037230 w 1119116"/>
              <a:gd name="connsiteY31" fmla="*/ 750627 h 1405719"/>
              <a:gd name="connsiteX32" fmla="*/ 1023582 w 1119116"/>
              <a:gd name="connsiteY32" fmla="*/ 696036 h 1405719"/>
              <a:gd name="connsiteX33" fmla="*/ 996287 w 1119116"/>
              <a:gd name="connsiteY33" fmla="*/ 655092 h 1405719"/>
              <a:gd name="connsiteX34" fmla="*/ 968991 w 1119116"/>
              <a:gd name="connsiteY34" fmla="*/ 586854 h 1405719"/>
              <a:gd name="connsiteX35" fmla="*/ 941695 w 1119116"/>
              <a:gd name="connsiteY35" fmla="*/ 504967 h 1405719"/>
              <a:gd name="connsiteX36" fmla="*/ 914400 w 1119116"/>
              <a:gd name="connsiteY36" fmla="*/ 464024 h 1405719"/>
              <a:gd name="connsiteX37" fmla="*/ 887104 w 1119116"/>
              <a:gd name="connsiteY37" fmla="*/ 382137 h 1405719"/>
              <a:gd name="connsiteX38" fmla="*/ 859809 w 1119116"/>
              <a:gd name="connsiteY38" fmla="*/ 341194 h 1405719"/>
              <a:gd name="connsiteX39" fmla="*/ 805218 w 1119116"/>
              <a:gd name="connsiteY39" fmla="*/ 218364 h 1405719"/>
              <a:gd name="connsiteX40" fmla="*/ 777922 w 1119116"/>
              <a:gd name="connsiteY40" fmla="*/ 95534 h 1405719"/>
              <a:gd name="connsiteX41" fmla="*/ 736979 w 1119116"/>
              <a:gd name="connsiteY41" fmla="*/ 68239 h 1405719"/>
              <a:gd name="connsiteX42" fmla="*/ 682388 w 1119116"/>
              <a:gd name="connsiteY42" fmla="*/ 54591 h 140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19116" h="1405719">
                <a:moveTo>
                  <a:pt x="859809" y="109182"/>
                </a:moveTo>
                <a:cubicBezTo>
                  <a:pt x="823415" y="104633"/>
                  <a:pt x="786012" y="105184"/>
                  <a:pt x="750627" y="95534"/>
                </a:cubicBezTo>
                <a:cubicBezTo>
                  <a:pt x="734803" y="91218"/>
                  <a:pt x="724673" y="74901"/>
                  <a:pt x="709684" y="68239"/>
                </a:cubicBezTo>
                <a:cubicBezTo>
                  <a:pt x="683392" y="56554"/>
                  <a:pt x="651737" y="56903"/>
                  <a:pt x="627797" y="40943"/>
                </a:cubicBezTo>
                <a:cubicBezTo>
                  <a:pt x="567553" y="781"/>
                  <a:pt x="602938" y="16865"/>
                  <a:pt x="518615" y="0"/>
                </a:cubicBezTo>
                <a:cubicBezTo>
                  <a:pt x="445827" y="4549"/>
                  <a:pt x="371765" y="-655"/>
                  <a:pt x="300251" y="13648"/>
                </a:cubicBezTo>
                <a:cubicBezTo>
                  <a:pt x="277947" y="18109"/>
                  <a:pt x="262930" y="39788"/>
                  <a:pt x="245660" y="54591"/>
                </a:cubicBezTo>
                <a:cubicBezTo>
                  <a:pt x="231006" y="67152"/>
                  <a:pt x="217072" y="80707"/>
                  <a:pt x="204716" y="95534"/>
                </a:cubicBezTo>
                <a:cubicBezTo>
                  <a:pt x="173244" y="133301"/>
                  <a:pt x="181337" y="147515"/>
                  <a:pt x="136478" y="177421"/>
                </a:cubicBezTo>
                <a:cubicBezTo>
                  <a:pt x="124508" y="185401"/>
                  <a:pt x="109182" y="186520"/>
                  <a:pt x="95534" y="191069"/>
                </a:cubicBezTo>
                <a:cubicBezTo>
                  <a:pt x="52928" y="318893"/>
                  <a:pt x="122724" y="129841"/>
                  <a:pt x="40943" y="272955"/>
                </a:cubicBezTo>
                <a:cubicBezTo>
                  <a:pt x="31637" y="289241"/>
                  <a:pt x="32448" y="309511"/>
                  <a:pt x="27295" y="327546"/>
                </a:cubicBezTo>
                <a:cubicBezTo>
                  <a:pt x="-11860" y="464592"/>
                  <a:pt x="42663" y="252429"/>
                  <a:pt x="0" y="423081"/>
                </a:cubicBezTo>
                <a:cubicBezTo>
                  <a:pt x="788" y="428600"/>
                  <a:pt x="22788" y="587883"/>
                  <a:pt x="27295" y="600501"/>
                </a:cubicBezTo>
                <a:cubicBezTo>
                  <a:pt x="40981" y="638820"/>
                  <a:pt x="81887" y="709683"/>
                  <a:pt x="81887" y="709683"/>
                </a:cubicBezTo>
                <a:cubicBezTo>
                  <a:pt x="85100" y="722538"/>
                  <a:pt x="100280" y="789195"/>
                  <a:pt x="109182" y="805218"/>
                </a:cubicBezTo>
                <a:cubicBezTo>
                  <a:pt x="125114" y="833895"/>
                  <a:pt x="153399" y="855982"/>
                  <a:pt x="163773" y="887104"/>
                </a:cubicBezTo>
                <a:cubicBezTo>
                  <a:pt x="187795" y="959171"/>
                  <a:pt x="169440" y="916075"/>
                  <a:pt x="232012" y="1009934"/>
                </a:cubicBezTo>
                <a:cubicBezTo>
                  <a:pt x="241111" y="1023582"/>
                  <a:pt x="247709" y="1039280"/>
                  <a:pt x="259307" y="1050878"/>
                </a:cubicBezTo>
                <a:cubicBezTo>
                  <a:pt x="291152" y="1082723"/>
                  <a:pt x="327821" y="1110384"/>
                  <a:pt x="354842" y="1146412"/>
                </a:cubicBezTo>
                <a:cubicBezTo>
                  <a:pt x="368490" y="1164609"/>
                  <a:pt x="382741" y="1182369"/>
                  <a:pt x="395785" y="1201003"/>
                </a:cubicBezTo>
                <a:cubicBezTo>
                  <a:pt x="414597" y="1227878"/>
                  <a:pt x="419255" y="1272515"/>
                  <a:pt x="450376" y="1282889"/>
                </a:cubicBezTo>
                <a:lnTo>
                  <a:pt x="491319" y="1296537"/>
                </a:lnTo>
                <a:cubicBezTo>
                  <a:pt x="504967" y="1310185"/>
                  <a:pt x="515391" y="1328108"/>
                  <a:pt x="532263" y="1337481"/>
                </a:cubicBezTo>
                <a:cubicBezTo>
                  <a:pt x="557414" y="1351454"/>
                  <a:pt x="588415" y="1351909"/>
                  <a:pt x="614149" y="1364776"/>
                </a:cubicBezTo>
                <a:cubicBezTo>
                  <a:pt x="681607" y="1398506"/>
                  <a:pt x="649439" y="1385639"/>
                  <a:pt x="709684" y="1405719"/>
                </a:cubicBezTo>
                <a:cubicBezTo>
                  <a:pt x="791570" y="1401170"/>
                  <a:pt x="874082" y="1403153"/>
                  <a:pt x="955343" y="1392072"/>
                </a:cubicBezTo>
                <a:cubicBezTo>
                  <a:pt x="975501" y="1389323"/>
                  <a:pt x="994047" y="1377485"/>
                  <a:pt x="1009934" y="1364776"/>
                </a:cubicBezTo>
                <a:cubicBezTo>
                  <a:pt x="1076710" y="1311355"/>
                  <a:pt x="1081758" y="1297984"/>
                  <a:pt x="1119116" y="1241946"/>
                </a:cubicBezTo>
                <a:cubicBezTo>
                  <a:pt x="1114567" y="1150961"/>
                  <a:pt x="1115911" y="1059489"/>
                  <a:pt x="1105469" y="968991"/>
                </a:cubicBezTo>
                <a:cubicBezTo>
                  <a:pt x="1102543" y="943633"/>
                  <a:pt x="1072812" y="879312"/>
                  <a:pt x="1064525" y="846161"/>
                </a:cubicBezTo>
                <a:cubicBezTo>
                  <a:pt x="1021875" y="675553"/>
                  <a:pt x="1076378" y="887641"/>
                  <a:pt x="1037230" y="750627"/>
                </a:cubicBezTo>
                <a:cubicBezTo>
                  <a:pt x="1032077" y="732592"/>
                  <a:pt x="1030971" y="713276"/>
                  <a:pt x="1023582" y="696036"/>
                </a:cubicBezTo>
                <a:cubicBezTo>
                  <a:pt x="1017121" y="680960"/>
                  <a:pt x="1003622" y="669763"/>
                  <a:pt x="996287" y="655092"/>
                </a:cubicBezTo>
                <a:cubicBezTo>
                  <a:pt x="985331" y="633180"/>
                  <a:pt x="977363" y="609877"/>
                  <a:pt x="968991" y="586854"/>
                </a:cubicBezTo>
                <a:cubicBezTo>
                  <a:pt x="959158" y="559814"/>
                  <a:pt x="957655" y="528907"/>
                  <a:pt x="941695" y="504967"/>
                </a:cubicBezTo>
                <a:cubicBezTo>
                  <a:pt x="932597" y="491319"/>
                  <a:pt x="921062" y="479013"/>
                  <a:pt x="914400" y="464024"/>
                </a:cubicBezTo>
                <a:cubicBezTo>
                  <a:pt x="902715" y="437732"/>
                  <a:pt x="903064" y="406077"/>
                  <a:pt x="887104" y="382137"/>
                </a:cubicBezTo>
                <a:cubicBezTo>
                  <a:pt x="878006" y="368489"/>
                  <a:pt x="866471" y="356183"/>
                  <a:pt x="859809" y="341194"/>
                </a:cubicBezTo>
                <a:cubicBezTo>
                  <a:pt x="794844" y="195023"/>
                  <a:pt x="866990" y="311023"/>
                  <a:pt x="805218" y="218364"/>
                </a:cubicBezTo>
                <a:cubicBezTo>
                  <a:pt x="805078" y="217525"/>
                  <a:pt x="792068" y="113217"/>
                  <a:pt x="777922" y="95534"/>
                </a:cubicBezTo>
                <a:cubicBezTo>
                  <a:pt x="767676" y="82726"/>
                  <a:pt x="752055" y="74700"/>
                  <a:pt x="736979" y="68239"/>
                </a:cubicBezTo>
                <a:cubicBezTo>
                  <a:pt x="719739" y="60850"/>
                  <a:pt x="682388" y="54591"/>
                  <a:pt x="682388" y="5459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2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ผลการค้นหารูปภาพสำหรับ คนฝึกงา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812" y="764704"/>
            <a:ext cx="6455046" cy="583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143054"/>
            <a:ext cx="8451631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ลองมาฝึกกระบวนการ </a:t>
            </a:r>
            <a:r>
              <a:rPr lang="en-SG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 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ง่ายๆที่ท่านทำได้แน่นอน</a:t>
            </a:r>
            <a:r>
              <a:rPr lang="en-SG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57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ผลการค้นหารูปภาพสำหรับ ฝึกทำงา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210" y="4104377"/>
            <a:ext cx="4392488" cy="218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-27384"/>
            <a:ext cx="9144000" cy="156966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ใบ</a:t>
            </a:r>
            <a:r>
              <a:rPr lang="th-TH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งาน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การปฏิบัติการพัฒนาการเรียนการสอน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โดยใช้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 </a:t>
            </a:r>
            <a: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Professional  Learning  Community</a:t>
            </a:r>
            <a: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) 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23402" y="1708066"/>
            <a:ext cx="9167402" cy="156966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คำชี้แจง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ให้ผู้บริหารโรงเรียน  </a:t>
            </a:r>
            <a:r>
              <a:rPr lang="th-TH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เลือกเล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ขาจด</a:t>
            </a:r>
            <a:r>
              <a:rPr lang="th-TH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บันทึก</a:t>
            </a:r>
            <a:br>
              <a:rPr lang="th-TH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แล้วพา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ทีมงาน</a:t>
            </a:r>
            <a:r>
              <a:rPr lang="th-TH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ทำงานที่กำหนดในข้อต่อไป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7320" y="3717032"/>
            <a:ext cx="9181319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ให้เวลาทำกิจกรรม  </a:t>
            </a:r>
            <a:r>
              <a:rPr lang="en-SG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2 </a:t>
            </a:r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นาที</a:t>
            </a:r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53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5" t="16096" r="23945" b="52055"/>
          <a:stretch/>
        </p:blipFill>
        <p:spPr bwMode="auto">
          <a:xfrm>
            <a:off x="-137788" y="-99392"/>
            <a:ext cx="9281787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2" t="30522" r="20348" b="8005"/>
          <a:stretch/>
        </p:blipFill>
        <p:spPr bwMode="auto">
          <a:xfrm>
            <a:off x="-122580" y="2492896"/>
            <a:ext cx="9266580" cy="449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566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ผลการค้นหารูปภาพสำหรับ ฝึกทำงา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811" y="2924944"/>
            <a:ext cx="6089476" cy="379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5536" y="764704"/>
            <a:ext cx="8568951" cy="1815882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2.  ให้แต่ละคนเล่าเรื่องราว</a:t>
            </a:r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ประทับใจ  การ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จัดการเรียนการสอน คนละ 1 เรื่อง  </a:t>
            </a:r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ความ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ยาวไม่เกินคนละ </a:t>
            </a:r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3 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นาที  แล้วกลุ่มคัดเลือกเรื่องที่ประทับใจมากที่สุด </a:t>
            </a:r>
            <a:endParaRPr lang="th-TH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1 เรื่อง  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5536" y="3645024"/>
            <a:ext cx="8568951" cy="52322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ให้เวลาทำกิจกรรม  </a:t>
            </a:r>
            <a:r>
              <a:rPr lang="en-SG" b="1" dirty="0"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r>
              <a:rPr lang="en-SG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0  </a:t>
            </a:r>
            <a:r>
              <a:rPr lang="th-TH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นาที</a:t>
            </a:r>
            <a:endParaRPr lang="th-TH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96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7544" y="620688"/>
            <a:ext cx="8352928" cy="181588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   3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.   ให้แต่ละคนเล่าปัญหาด้านการเรียนรู้ของนักเรียนที่เกิดจากการเรียนการสอน และกลุ่มช่วยกันเลือกประเด็นปัญหา 1 เรื่อง/กลุ่ม พร้อมเขียนลงในแผ่น</a:t>
            </a:r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ชาร์จ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170" name="Picture 2" descr="ผลการค้นหารูปภาพสำหรับ ฝึกทำงา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861048"/>
            <a:ext cx="5328592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2148" y="2737663"/>
            <a:ext cx="8223720" cy="224676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4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.  กลุ่มร่วมกัน</a:t>
            </a:r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วางแผนหาแนวทางแก้ไขปัญหา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ในข้อ 3 และ</a:t>
            </a:r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ออกแบบแนวทางแก้ไข 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โดยเขียนลงในแผ่นชาร์จ</a:t>
            </a:r>
          </a:p>
          <a:p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5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.  นำเสนอปัญหาและวิธีการจัดการเรียนการสอนที่เป็นการแก้ปัญหาที่ออกแบบไว้ กลุ่มละ 5 นาที</a:t>
            </a:r>
          </a:p>
        </p:txBody>
      </p:sp>
      <p:sp>
        <p:nvSpPr>
          <p:cNvPr id="7" name="Rectangle 6"/>
          <p:cNvSpPr/>
          <p:nvPr/>
        </p:nvSpPr>
        <p:spPr>
          <a:xfrm>
            <a:off x="544822" y="5517232"/>
            <a:ext cx="8198371" cy="52322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ให้เวลาทำกิจกรรม  </a:t>
            </a:r>
            <a:r>
              <a:rPr lang="en-SG" b="1" dirty="0"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  <a:r>
              <a:rPr lang="en-SG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0  </a:t>
            </a:r>
            <a:r>
              <a:rPr lang="th-TH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นาที</a:t>
            </a:r>
            <a:endParaRPr lang="th-TH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25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  <a:solidFill>
            <a:schemeClr val="accent3">
              <a:lumMod val="75000"/>
            </a:schemeClr>
          </a:solidFill>
        </p:spPr>
        <p:txBody>
          <a:bodyPr/>
          <a:lstStyle/>
          <a:p>
            <a:r>
              <a:rPr lang="th-TH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เกณฑ์การตัดสิน</a:t>
            </a:r>
            <a:endParaRPr lang="th-TH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5536" y="2090172"/>
            <a:ext cx="83529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b="1" dirty="0">
                <a:latin typeface="Tahoma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  <a:t>ปัญหาชัดเจน เน้น การแก้ปัญหาผลการเรียน</a:t>
            </a:r>
            <a:b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SG" b="1" dirty="0"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  <a:t>วิธีการแก้ไขปัญหา  ชัดเจน เป็นไปได้</a:t>
            </a:r>
            <a:b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SG" b="1" dirty="0">
                <a:latin typeface="Tahoma" pitchFamily="34" charset="0"/>
                <a:ea typeface="Tahoma" pitchFamily="34" charset="0"/>
                <a:cs typeface="Tahoma" pitchFamily="34" charset="0"/>
              </a:rPr>
              <a:t>3. </a:t>
            </a:r>
            <a:r>
              <a:rPr lang="th-TH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รูปแบบการนำเสนอดี เข้าใจง่าย</a:t>
            </a:r>
            <a: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SG" b="1" dirty="0">
                <a:latin typeface="Tahoma" pitchFamily="34" charset="0"/>
                <a:ea typeface="Tahoma" pitchFamily="34" charset="0"/>
                <a:cs typeface="Tahoma" pitchFamily="34" charset="0"/>
              </a:rPr>
              <a:t>4.</a:t>
            </a:r>
            <a: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จัดอันดับ </a:t>
            </a:r>
            <a: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  <a:t>โรงเรียนที่ดีที่สุด </a:t>
            </a:r>
            <a:r>
              <a:rPr lang="th-TH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เป็นอันดับ </a:t>
            </a:r>
            <a:r>
              <a:rPr lang="en-SG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br>
              <a:rPr lang="en-SG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ยกเว้น</a:t>
            </a:r>
            <a: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  <a:t>โรงเรียนของเรา </a:t>
            </a:r>
          </a:p>
        </p:txBody>
      </p:sp>
      <p:sp>
        <p:nvSpPr>
          <p:cNvPr id="6" name="Rectangle 5"/>
          <p:cNvSpPr/>
          <p:nvPr/>
        </p:nvSpPr>
        <p:spPr>
          <a:xfrm>
            <a:off x="287524" y="4700867"/>
            <a:ext cx="8568951" cy="52322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ให้เวลาทำกิจกรรม  </a:t>
            </a:r>
            <a:r>
              <a:rPr lang="en-SG" b="1" dirty="0"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r>
              <a:rPr lang="en-SG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0  </a:t>
            </a:r>
            <a:r>
              <a:rPr lang="th-TH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นาที</a:t>
            </a:r>
            <a:endParaRPr lang="th-TH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12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074" name="Picture 2" descr="ผลการค้นหารูปภาพสำหรับ ศาสตร์พระราช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130" cy="683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66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050" name="Picture 2" descr="http://www.bloggang.com/data/p/poylovesking/picture/1392262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1710" cy="683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ผลการค้นหารูปภาพสำหรับ หนังสือ ศาสตร์พระราช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2996952"/>
            <a:ext cx="7120522" cy="367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92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6" name="Picture 2" descr="ผลการค้นหารูปภาพสำหรับ ศาสตร์พระราช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24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9552" y="4248670"/>
            <a:ext cx="8280920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  <a:t>ปัจจัยความสำเร็จของชุมชนการเรียนรู้ทางวิชาชีพ 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endParaRPr lang="th-TH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th-TH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แนว</a:t>
            </a:r>
            <a: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  <a:t>พระราชดำริของพระบาทสมเด็จพระ</a:t>
            </a:r>
            <a:r>
              <a:rPr lang="th-TH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ปรมินทร</a:t>
            </a:r>
            <a: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  <a:t>มหาภูมิพลอดุลยเดช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 descr="ผลการค้นหารูปภาพสำหรับ 3 ศาสตร์พระราช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53" y="836712"/>
            <a:ext cx="7533685" cy="278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860032" y="2227932"/>
            <a:ext cx="3312368" cy="9850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9132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116632"/>
            <a:ext cx="4320480" cy="61247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๑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  <a:t>ภูมิสังคม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   การจะเข้าพัฒนาพื้นที่ ต้องพัฒนาให้คนในพื้นที่พร้อมกันก่อน ผู้อำนวยการสำนักงานเขตพื้นที่การศึกษาต้องให้ความสำคัญก่อน ต้องทำความเข้าใจให้ทุกคนตระหนัก บริบทของโรงเรียนเป็นตัวตั้งสำหรับกระบวนการ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</a:p>
          <a:p>
            <a: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  <a:t>๒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th-TH" b="1" dirty="0">
                <a:latin typeface="Tahoma" pitchFamily="34" charset="0"/>
                <a:ea typeface="Tahoma" pitchFamily="34" charset="0"/>
                <a:cs typeface="Tahoma" pitchFamily="34" charset="0"/>
              </a:rPr>
              <a:t> ระเบิดจากข้างใน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   ผู้บริหาร ครู และบุคลากรทุกฝ่าย ต้องเห็นความสำคัญและพร้อมที่จะรับการ</a:t>
            </a:r>
            <a:r>
              <a:rPr lang="th-TH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พัฒนา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Picture 2" descr="ผลการค้นหารูปภาพสำหรับ หนังสือ ศาสตร์พระราช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4391025" cy="429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25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3528" y="1484784"/>
            <a:ext cx="4032448" cy="35394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๓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การมีส่วนรวม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th-TH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ทุกคนมีส่วนร่วมในการตัดสินใจทุกขั้นตอน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๔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ประโยชน์ส่วนรวม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th-TH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เกิดประโยชน์ในการพัฒนาวิชาชีพของตนเอง นอกเหนือจากประโยชน์ที่เกิดขึ้นต่อ</a:t>
            </a:r>
            <a:r>
              <a:rPr lang="th-TH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ผู้เรียน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Picture 2" descr="ผลการค้นหารูปภาพสำหรับ หนังสือ ศาสตร์พระราชา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4" t="10519" r="7386" b="4972"/>
          <a:stretch/>
        </p:blipFill>
        <p:spPr bwMode="auto">
          <a:xfrm>
            <a:off x="4499993" y="136477"/>
            <a:ext cx="4464496" cy="656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52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ผลการค้นหารูปภาพสำหรับ หนังสือ ศาสตร์พระราชา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5"/>
          <a:stretch/>
        </p:blipFill>
        <p:spPr bwMode="auto">
          <a:xfrm>
            <a:off x="5112960" y="502057"/>
            <a:ext cx="3909791" cy="278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6079" y="476672"/>
            <a:ext cx="4752528" cy="267765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๕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th-TH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องค์รวม</a:t>
            </a:r>
            <a:endParaRPr lang="en-US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th-TH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มองทุกอย่างให้เชื่อมโยงกันอย่างมีมิติ</a:t>
            </a:r>
            <a:endParaRPr lang="en-US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th-TH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๖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th-TH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ทำตามลำดับขึ้น</a:t>
            </a:r>
            <a:endParaRPr lang="en-US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th-TH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เริ่มที่การสร้างความตระหนัก ความเข้าใจ อำนวยความ</a:t>
            </a:r>
            <a:r>
              <a:rPr lang="th-TH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สะดวก</a:t>
            </a:r>
            <a:endParaRPr lang="en-US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4372" y="3501008"/>
            <a:ext cx="8496944" cy="267765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๗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th-TH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ไม่ติดรำ</a:t>
            </a:r>
            <a:endParaRPr lang="en-US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th-TH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ครูเปิดใจการเรียนรู้ จากเพื่อนครู ศึกษานิเทศก์ แหล่งเรียนรู้ต่างๆ</a:t>
            </a:r>
            <a:endParaRPr lang="en-US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th-TH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๘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th-TH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ประหยัดเรียนง่าย ได้ประโยชน์สูงสุด</a:t>
            </a:r>
            <a:endParaRPr lang="en-US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PLC </a:t>
            </a:r>
            <a:r>
              <a:rPr lang="th-TH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เป็นกระบวนการพัฒนาครูที่ประหยัดงบประมาณ ไม่ขาดสอน แก้ไขปัญหาได้เหมาะสมกับบริบทของตน</a:t>
            </a:r>
            <a:endParaRPr lang="en-US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0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8" t="16265" r="26479" b="1250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356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3808" y="179784"/>
            <a:ext cx="6192688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สรุป</a:t>
            </a:r>
            <a:r>
              <a:rPr lang="en-SG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ตัวชี้ของ </a:t>
            </a:r>
            <a:r>
              <a:rPr lang="en-SG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 </a:t>
            </a: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0417" y="1226224"/>
            <a:ext cx="816134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1.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เป้าหมายของ 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PLC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มุ่งเป้าหมายที่การเรียนรู้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9746" y="2132856"/>
            <a:ext cx="8504742" cy="95410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 2. 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มีการรวมกลุ่มและเรียนรู้ในเรื่องเดียวกัน  </a:t>
            </a:r>
            <a:b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ตามปัญหา หรือเป้าหมายของกลุ่ม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1936" y="3429000"/>
            <a:ext cx="8504742" cy="95410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SG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3. </a:t>
            </a:r>
            <a:r>
              <a:rPr lang="th-TH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มีกิจกรรมจากการรวมกลุ่ม ที่แสดงถึงการพบกัน การสะท้อนผล ปรับปรุง และนำไปใช้ใหม่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1936" y="4797152"/>
            <a:ext cx="8504742" cy="95410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4. </a:t>
            </a:r>
            <a:r>
              <a:rPr lang="th-TH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ช่วยกันคิด ช่วยกันทำ และช่วยกันปรับปรุง  พัฒนาอย่างต่อเนื่อง</a:t>
            </a:r>
          </a:p>
        </p:txBody>
      </p:sp>
    </p:spTree>
    <p:extLst>
      <p:ext uri="{BB962C8B-B14F-4D97-AF65-F5344CB8AC3E}">
        <p14:creationId xmlns:p14="http://schemas.microsoft.com/office/powerpoint/2010/main" val="180344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3808" y="179784"/>
            <a:ext cx="6192688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  </a:t>
            </a:r>
            <a:r>
              <a:rPr lang="th-TH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ในสถานศึกษา</a:t>
            </a:r>
            <a:r>
              <a:rPr lang="en-SG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th-TH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9988" y="1844824"/>
            <a:ext cx="3616697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ระยะที่ 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พาดู</a:t>
            </a:r>
          </a:p>
        </p:txBody>
      </p:sp>
      <p:sp>
        <p:nvSpPr>
          <p:cNvPr id="2" name="Rectangle 1"/>
          <p:cNvSpPr/>
          <p:nvPr/>
        </p:nvSpPr>
        <p:spPr>
          <a:xfrm>
            <a:off x="439989" y="2644170"/>
            <a:ext cx="3767378" cy="2677656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-ผอ. นำสนทนาผลการ</a:t>
            </a:r>
            <a:b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เรียนของนักเรียน</a:t>
            </a:r>
          </a:p>
          <a:p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จาก </a:t>
            </a:r>
            <a:r>
              <a:rPr lang="en-SG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O-NET </a:t>
            </a: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จากผล</a:t>
            </a:r>
          </a:p>
          <a:p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การประเมินนักเรียน</a:t>
            </a:r>
            <a:b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-เน้นไม่ให้ครูรู้ว่าเป็น</a:t>
            </a:r>
            <a:r>
              <a:rPr lang="en-SG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</a:p>
          <a:p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-จุดเน้นคือ “คุณภาพเรา</a:t>
            </a:r>
          </a:p>
          <a:p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ไม่ไหวแล้ว” “เราอยู่</a:t>
            </a:r>
            <a:r>
              <a:rPr lang="th-TH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ไม่ได้”</a:t>
            </a:r>
            <a:endParaRPr lang="th-TH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9992" y="2644170"/>
            <a:ext cx="4357284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ระยะที่ 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พาดู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99993" y="3443516"/>
            <a:ext cx="4357283" cy="193899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เราจะน่าจะหาวิธีการมาใช้</a:t>
            </a:r>
          </a:p>
          <a:p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ในการพัฒนาการเรียนการสอน</a:t>
            </a:r>
          </a:p>
          <a:p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เน้น สร้าง”ทีมงาน คุณภาพ”</a:t>
            </a:r>
          </a:p>
          <a:p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จะกี่ทีม ขึ้นอยู่กับบริบทของ</a:t>
            </a:r>
            <a:b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โรงเรียน  สรุป “สร้างทีม”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439989" y="5805264"/>
            <a:ext cx="8417287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-ผอ. พาดูคุณภาพ  สร้างความตระหนัก เราอยู่ไม้ได้แล้ว</a:t>
            </a:r>
            <a:endParaRPr lang="th-TH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26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3808" y="179784"/>
            <a:ext cx="6192688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  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ในสถานศึกษา</a:t>
            </a:r>
            <a:r>
              <a:rPr lang="en-SG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9987" y="1073647"/>
            <a:ext cx="3616697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SG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ระยะที่ </a:t>
            </a:r>
            <a:r>
              <a:rPr lang="en-SG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3 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พาคิด</a:t>
            </a:r>
          </a:p>
        </p:txBody>
      </p:sp>
      <p:sp>
        <p:nvSpPr>
          <p:cNvPr id="2" name="Rectangle 1"/>
          <p:cNvSpPr/>
          <p:nvPr/>
        </p:nvSpPr>
        <p:spPr>
          <a:xfrm>
            <a:off x="441810" y="1850622"/>
            <a:ext cx="4216219" cy="415498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-พาทีม ค้นหาปัญหาของ</a:t>
            </a:r>
            <a:b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การจัดการเรียนการสอน เน้น</a:t>
            </a:r>
            <a:b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ปัญหาที่เกิดกับนักเรียนที่</a:t>
            </a:r>
            <a:b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สำคัญที่สุด</a:t>
            </a:r>
          </a:p>
          <a:p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-หาแนวทางการแก้ปัญหา</a:t>
            </a:r>
            <a:b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-สรุปแนวทางแก้ปัญหาที่</a:t>
            </a:r>
            <a:b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ชัดเจน</a:t>
            </a:r>
            <a:b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-นำแนวทางมาสร้างเป็นงาน</a:t>
            </a:r>
          </a:p>
          <a:p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และกำหนดแนวปฏิบัติพบกลุ่ม</a:t>
            </a:r>
          </a:p>
          <a:p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-สรุปได้แนวทางแก้ปัญหากับ</a:t>
            </a:r>
          </a:p>
          <a:p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แนวทางปฏิบัติ </a:t>
            </a:r>
            <a:r>
              <a:rPr lang="en-SG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0072" y="1861958"/>
            <a:ext cx="3637204" cy="52322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th-TH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เน้นความสำคัญ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48064" y="2686854"/>
            <a:ext cx="3781220" cy="2677656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เอางานไปทดลอง อาจมีการจับคู่ช่วยกัน</a:t>
            </a:r>
            <a:b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-ช่วยกันวางแผน</a:t>
            </a:r>
            <a:b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-ช่วยกันสังเกต</a:t>
            </a:r>
            <a:b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-ช่วยกันสะท้อนผล</a:t>
            </a:r>
            <a:b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-ช่วยกันปรับปรุงงาน</a:t>
            </a:r>
            <a:endParaRPr lang="en-SG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- ช่วยกันประเมิน สรุป</a:t>
            </a:r>
          </a:p>
        </p:txBody>
      </p:sp>
      <p:sp>
        <p:nvSpPr>
          <p:cNvPr id="7" name="Rectangle 6"/>
          <p:cNvSpPr/>
          <p:nvPr/>
        </p:nvSpPr>
        <p:spPr>
          <a:xfrm>
            <a:off x="501725" y="6165304"/>
            <a:ext cx="8417287" cy="46166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-ได้งานที่จะนำไปใช้ และแนวทางพบกลุ่มเพื่อสะท้อนผล</a:t>
            </a:r>
            <a:endParaRPr lang="th-TH" sz="2400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66248" y="875130"/>
            <a:ext cx="4563036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SG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th-TH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การค้นหาวิธีการอาจใช้โรงเรียนอื่นมาช่วย</a:t>
            </a:r>
          </a:p>
        </p:txBody>
      </p:sp>
    </p:spTree>
    <p:extLst>
      <p:ext uri="{BB962C8B-B14F-4D97-AF65-F5344CB8AC3E}">
        <p14:creationId xmlns:p14="http://schemas.microsoft.com/office/powerpoint/2010/main" val="330384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3808" y="179784"/>
            <a:ext cx="6192688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  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ในสถานศึกษา</a:t>
            </a:r>
            <a:r>
              <a:rPr lang="en-SG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8024" y="1988840"/>
            <a:ext cx="3707985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ระยะที่ </a:t>
            </a:r>
            <a:r>
              <a:rPr lang="en-SG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 </a:t>
            </a:r>
            <a:r>
              <a:rPr lang="th-TH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พาทำ</a:t>
            </a:r>
          </a:p>
        </p:txBody>
      </p:sp>
      <p:sp>
        <p:nvSpPr>
          <p:cNvPr id="2" name="Rectangle 1"/>
          <p:cNvSpPr/>
          <p:nvPr/>
        </p:nvSpPr>
        <p:spPr>
          <a:xfrm>
            <a:off x="4478182" y="2921317"/>
            <a:ext cx="4593810" cy="267765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-สรุปผลความสำเร็จ</a:t>
            </a:r>
          </a:p>
          <a:p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-เผยแพร่ความสำเร็จ</a:t>
            </a:r>
            <a:b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-ปรับปรุงงานหรือต่อยอดงาน</a:t>
            </a:r>
          </a:p>
          <a:p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ไปใช้ในปีต่อไปหรือครั้งต่อไป</a:t>
            </a:r>
            <a:b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-เสนอผลงานการพัฒนาวิชาชีพ</a:t>
            </a:r>
            <a:b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-เริ่มรอบใหม่ในการแลกเปลี่ยน</a:t>
            </a:r>
          </a:p>
          <a:p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เรียนรู้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7544" y="1499897"/>
            <a:ext cx="3637204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SG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th-TH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ระยะที่ </a:t>
            </a:r>
            <a:r>
              <a:rPr lang="en-SG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 </a:t>
            </a:r>
            <a:r>
              <a:rPr lang="th-TH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พาทำ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5536" y="2324793"/>
            <a:ext cx="3781220" cy="267765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-นำผลไปใช้ตามแนวทาง</a:t>
            </a:r>
            <a:b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-พบกลุ่ม สะท้อนผลสัปดาห์ละ </a:t>
            </a:r>
            <a:r>
              <a:rPr lang="en-SG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1-2 </a:t>
            </a: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ครั้งๆละ</a:t>
            </a:r>
            <a:endParaRPr lang="en-SG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SG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1-2</a:t>
            </a: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ชม.</a:t>
            </a:r>
          </a:p>
          <a:p>
            <a:pPr marL="342900" indent="-342900">
              <a:buFontTx/>
              <a:buChar char="-"/>
            </a:pP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อาจพบทาง </a:t>
            </a:r>
            <a:r>
              <a:rPr lang="en-SG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Lines </a:t>
            </a: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หรือ</a:t>
            </a:r>
            <a:b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SG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fB</a:t>
            </a:r>
            <a:r>
              <a:rPr lang="en-SG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marL="342900" indent="-342900">
              <a:buFontTx/>
              <a:buChar char="-"/>
            </a:pPr>
            <a:endParaRPr lang="th-TH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3528" y="5820072"/>
            <a:ext cx="8629745" cy="83099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-ผอ. พาพบกลุ่ม ช่วยกันสรุปผล ปรับปรุงงานและเผยแพร่</a:t>
            </a:r>
            <a:b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ทำแบบนี้ในรอบต่อไป</a:t>
            </a:r>
            <a:endParaRPr lang="th-TH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20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1266" name="Picture 2" descr="ผลการค้นหารูปภาพสำหรับ plc การศึกษา คื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424936" cy="645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06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ผลการค้นหารูปภาพสำหรับ การเรียนรู้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7704856" cy="648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19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ผลการค้นหารูปภาพสำหรับ รู้แต่ไม่ปฏิบัต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45" y="0"/>
            <a:ext cx="67687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85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074" name="Picture 2" descr="ผลการค้นหารูปภาพสำหรับ ความสำเร็จ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350"/>
            <a:ext cx="8928992" cy="678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33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7200" dirty="0" smtClean="0"/>
              <a:t>0871970142</a:t>
            </a:r>
          </a:p>
          <a:p>
            <a:r>
              <a:rPr lang="en-US" sz="6000" dirty="0" smtClean="0">
                <a:hlinkClick r:id="rId2"/>
              </a:rPr>
              <a:t>krujob60@hotmail.com</a:t>
            </a:r>
            <a:endParaRPr lang="en-US" sz="6000" dirty="0" smtClean="0"/>
          </a:p>
          <a:p>
            <a:r>
              <a:rPr lang="en-US" sz="6000" dirty="0" err="1" smtClean="0"/>
              <a:t>Krujob</a:t>
            </a:r>
            <a:r>
              <a:rPr lang="en-US" sz="6000" dirty="0" smtClean="0"/>
              <a:t>  </a:t>
            </a:r>
            <a:r>
              <a:rPr lang="en-US" sz="6000" smtClean="0"/>
              <a:t>jojo</a:t>
            </a:r>
            <a:endParaRPr lang="th-TH" sz="6000" dirty="0"/>
          </a:p>
        </p:txBody>
      </p:sp>
    </p:spTree>
    <p:extLst>
      <p:ext uri="{BB962C8B-B14F-4D97-AF65-F5344CB8AC3E}">
        <p14:creationId xmlns:p14="http://schemas.microsoft.com/office/powerpoint/2010/main" val="3372974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9" t="13185" r="26527" b="51677"/>
          <a:stretch/>
        </p:blipFill>
        <p:spPr bwMode="auto">
          <a:xfrm>
            <a:off x="-180528" y="188640"/>
            <a:ext cx="9324528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0" t="21427" r="17051" b="57363"/>
          <a:stretch/>
        </p:blipFill>
        <p:spPr bwMode="auto">
          <a:xfrm>
            <a:off x="-90264" y="3356992"/>
            <a:ext cx="914400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289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1774</Words>
  <Application>Microsoft Office PowerPoint</Application>
  <PresentationFormat>นำเสนอทางหน้าจอ (4:3)</PresentationFormat>
  <Paragraphs>320</Paragraphs>
  <Slides>88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88</vt:i4>
      </vt:variant>
    </vt:vector>
  </HeadingPairs>
  <TitlesOfParts>
    <vt:vector size="89" baseType="lpstr">
      <vt:lpstr>Office Theme</vt:lpstr>
      <vt:lpstr>งานนำเสนอ PowerPoint</vt:lpstr>
      <vt:lpstr>งานนำเสนอ PowerPoint</vt:lpstr>
      <vt:lpstr>ทำไมต้องทำ  PLC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ประสิทธิผล</vt:lpstr>
      <vt:lpstr>youtube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เกณฑ์การตัดสิน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6</cp:revision>
  <dcterms:created xsi:type="dcterms:W3CDTF">2017-03-22T15:20:40Z</dcterms:created>
  <dcterms:modified xsi:type="dcterms:W3CDTF">2019-09-24T05:12:44Z</dcterms:modified>
</cp:coreProperties>
</file>